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Archivo Light"/>
      <p:regular r:id="rId20"/>
      <p:bold r:id="rId21"/>
      <p:italic r:id="rId22"/>
      <p:boldItalic r:id="rId23"/>
    </p:embeddedFont>
    <p:embeddedFont>
      <p:font typeface="Archivo Medium"/>
      <p:regular r:id="rId24"/>
      <p:bold r:id="rId25"/>
      <p:italic r:id="rId26"/>
      <p:boldItalic r:id="rId27"/>
    </p:embeddedFont>
    <p:embeddedFont>
      <p:font typeface="Didact Gothic"/>
      <p:regular r:id="rId28"/>
    </p:embeddedFont>
    <p:embeddedFont>
      <p:font typeface="Poppins Medium"/>
      <p:regular r:id="rId29"/>
      <p:bold r:id="rId30"/>
      <p:italic r:id="rId31"/>
      <p:boldItalic r:id="rId32"/>
    </p:embeddedFont>
    <p:embeddedFont>
      <p:font typeface="Archivo"/>
      <p:regular r:id="rId33"/>
      <p:bold r:id="rId34"/>
      <p:italic r:id="rId35"/>
      <p:boldItalic r:id="rId36"/>
    </p:embeddedFont>
    <p:embeddedFont>
      <p:font typeface="Century Gothic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32">
          <p15:clr>
            <a:srgbClr val="9AA0A6"/>
          </p15:clr>
        </p15:guide>
        <p15:guide id="4" orient="horz" pos="2712">
          <p15:clr>
            <a:srgbClr val="9AA0A6"/>
          </p15:clr>
        </p15:guide>
        <p15:guide id="5" orient="horz" pos="758">
          <p15:clr>
            <a:srgbClr val="9AA0A6"/>
          </p15:clr>
        </p15:guide>
        <p15:guide id="6" pos="405">
          <p15:clr>
            <a:srgbClr val="9AA0A6"/>
          </p15:clr>
        </p15:guide>
        <p15:guide id="7" pos="32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232" orient="horz"/>
        <p:guide pos="2712" orient="horz"/>
        <p:guide pos="758" orient="horz"/>
        <p:guide pos="405"/>
        <p:guide pos="32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boldItalic.fntdata"/><Relationship Id="rId20" Type="http://schemas.openxmlformats.org/officeDocument/2006/relationships/font" Target="fonts/ArchivoLight-regular.fntdata"/><Relationship Id="rId22" Type="http://schemas.openxmlformats.org/officeDocument/2006/relationships/font" Target="fonts/ArchivoLight-italic.fntdata"/><Relationship Id="rId21" Type="http://schemas.openxmlformats.org/officeDocument/2006/relationships/font" Target="fonts/ArchivoLight-bold.fntdata"/><Relationship Id="rId24" Type="http://schemas.openxmlformats.org/officeDocument/2006/relationships/font" Target="fonts/ArchivoMedium-regular.fntdata"/><Relationship Id="rId23" Type="http://schemas.openxmlformats.org/officeDocument/2006/relationships/font" Target="fonts/Archivo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chivoMedium-italic.fntdata"/><Relationship Id="rId25" Type="http://schemas.openxmlformats.org/officeDocument/2006/relationships/font" Target="fonts/ArchivoMedium-bold.fntdata"/><Relationship Id="rId28" Type="http://schemas.openxmlformats.org/officeDocument/2006/relationships/font" Target="fonts/DidactGothic-regular.fntdata"/><Relationship Id="rId27" Type="http://schemas.openxmlformats.org/officeDocument/2006/relationships/font" Target="fonts/Archivo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Medium-italic.fntdata"/><Relationship Id="rId30" Type="http://schemas.openxmlformats.org/officeDocument/2006/relationships/font" Target="fonts/PoppinsMedium-bold.fntdata"/><Relationship Id="rId11" Type="http://schemas.openxmlformats.org/officeDocument/2006/relationships/slide" Target="slides/slide6.xml"/><Relationship Id="rId33" Type="http://schemas.openxmlformats.org/officeDocument/2006/relationships/font" Target="fonts/Archivo-regular.fntdata"/><Relationship Id="rId10" Type="http://schemas.openxmlformats.org/officeDocument/2006/relationships/slide" Target="slides/slide5.xml"/><Relationship Id="rId32" Type="http://schemas.openxmlformats.org/officeDocument/2006/relationships/font" Target="fonts/PoppinsMedium-boldItalic.fntdata"/><Relationship Id="rId13" Type="http://schemas.openxmlformats.org/officeDocument/2006/relationships/slide" Target="slides/slide8.xml"/><Relationship Id="rId35" Type="http://schemas.openxmlformats.org/officeDocument/2006/relationships/font" Target="fonts/Archivo-italic.fntdata"/><Relationship Id="rId12" Type="http://schemas.openxmlformats.org/officeDocument/2006/relationships/slide" Target="slides/slide7.xml"/><Relationship Id="rId34" Type="http://schemas.openxmlformats.org/officeDocument/2006/relationships/font" Target="fonts/Archivo-bold.fntdata"/><Relationship Id="rId15" Type="http://schemas.openxmlformats.org/officeDocument/2006/relationships/slide" Target="slides/slide10.xml"/><Relationship Id="rId37" Type="http://schemas.openxmlformats.org/officeDocument/2006/relationships/font" Target="fonts/CenturyGothic-regular.fntdata"/><Relationship Id="rId14" Type="http://schemas.openxmlformats.org/officeDocument/2006/relationships/slide" Target="slides/slide9.xml"/><Relationship Id="rId36" Type="http://schemas.openxmlformats.org/officeDocument/2006/relationships/font" Target="fonts/Archivo-boldItalic.fntdata"/><Relationship Id="rId17" Type="http://schemas.openxmlformats.org/officeDocument/2006/relationships/slide" Target="slides/slide12.xml"/><Relationship Id="rId39" Type="http://schemas.openxmlformats.org/officeDocument/2006/relationships/font" Target="fonts/CenturyGothic-italic.fntdata"/><Relationship Id="rId16" Type="http://schemas.openxmlformats.org/officeDocument/2006/relationships/slide" Target="slides/slide11.xml"/><Relationship Id="rId38" Type="http://schemas.openxmlformats.org/officeDocument/2006/relationships/font" Target="fonts/CenturyGothic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7254fed6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347254fed6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bfccf44230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bfccf44230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c30946c6b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c30946c6b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8101d93a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8101d93a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Solution: KYC / KYS / KYB → AML, CDD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Streamlined </a:t>
            </a:r>
            <a:r>
              <a:rPr b="1" lang="en">
                <a:solidFill>
                  <a:schemeClr val="dk1"/>
                </a:solidFill>
              </a:rPr>
              <a:t>customer and supplier onboarding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Perpetual KYC monitoring</a:t>
            </a:r>
            <a:r>
              <a:rPr lang="en">
                <a:solidFill>
                  <a:schemeClr val="dk1"/>
                </a:solidFill>
              </a:rPr>
              <a:t> with trigger events: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Email notifications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External system updates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Automated refresh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Automated KYC record refresh</a:t>
            </a:r>
            <a:r>
              <a:rPr lang="en">
                <a:solidFill>
                  <a:schemeClr val="dk1"/>
                </a:solidFill>
              </a:rPr>
              <a:t> based on: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Periodic updates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Monitoring indications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Offer: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Deployment Options</a:t>
            </a:r>
            <a:r>
              <a:rPr lang="en">
                <a:solidFill>
                  <a:schemeClr val="dk1"/>
                </a:solidFill>
              </a:rPr>
              <a:t>: On-premise or SaaS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Seamless Integration</a:t>
            </a:r>
            <a:r>
              <a:rPr lang="en">
                <a:solidFill>
                  <a:schemeClr val="dk1"/>
                </a:solidFill>
              </a:rPr>
              <a:t>: APIs for existing systems (e.g., SAP Ariba)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Standalone Solution</a:t>
            </a:r>
            <a:r>
              <a:rPr lang="en">
                <a:solidFill>
                  <a:schemeClr val="dk1"/>
                </a:solidFill>
              </a:rPr>
              <a:t>: User-friendly interface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Signed W3C Credentials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Non-repudiation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EUDI Wallet readiness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Standardized revocation mechanism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895c8f491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895c8f491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bfccf44230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bfccf44230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3eb16018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c3eb16018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c3eb16018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c3eb16018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c30946c6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c30946c6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Battery Passports have moved on.</a:t>
            </a:r>
            <a:endParaRPr b="1"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The real challenge is no longer definition — it’s operation.</a:t>
            </a:r>
            <a:endParaRPr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CFDBC"/>
              </a:buClr>
              <a:buSzPts val="1800"/>
              <a:buFont typeface="Archivo"/>
              <a:buChar char="●"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Passports are now live</a:t>
            </a:r>
            <a:endParaRPr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Font typeface="Archivo"/>
              <a:buChar char="●"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Data is dynamic</a:t>
            </a:r>
            <a:endParaRPr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Font typeface="Archivo"/>
              <a:buChar char="●"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Systems must work at scale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813b32420e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813b32420e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Battery Passports have moved on.</a:t>
            </a:r>
            <a:endParaRPr b="1"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The real challenge is no longer definition — it’s operation.</a:t>
            </a:r>
            <a:endParaRPr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CFDBC"/>
              </a:buClr>
              <a:buSzPts val="1800"/>
              <a:buFont typeface="Archivo"/>
              <a:buChar char="●"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Passports are now live</a:t>
            </a:r>
            <a:endParaRPr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Font typeface="Archivo"/>
              <a:buChar char="●"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Data is dynamic</a:t>
            </a:r>
            <a:endParaRPr sz="18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Font typeface="Archivo"/>
              <a:buChar char="●"/>
            </a:pPr>
            <a:r>
              <a:rPr lang="en"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Systems must work at scale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bfccf4423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bfccf4423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bfccf4423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bfccf4423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bfccf44230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bfccf44230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bfccf44230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bfccf44230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spherity.com/digital-product-passport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://www.spherity.com" TargetMode="External"/><Relationship Id="rId4" Type="http://schemas.openxmlformats.org/officeDocument/2006/relationships/hyperlink" Target="http://www.spherity.com" TargetMode="External"/><Relationship Id="rId5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caro.vc" TargetMode="External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://www.spherity.com" TargetMode="External"/><Relationship Id="rId7" Type="http://schemas.openxmlformats.org/officeDocument/2006/relationships/hyperlink" Target="http://www.spherity.com" TargetMode="External"/><Relationship Id="rId8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://www.spherity.com" TargetMode="External"/><Relationship Id="rId7" Type="http://schemas.openxmlformats.org/officeDocument/2006/relationships/hyperlink" Target="http://www.spherity.com" TargetMode="External"/><Relationship Id="rId8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://www.spherity.com" TargetMode="External"/><Relationship Id="rId4" Type="http://schemas.openxmlformats.org/officeDocument/2006/relationships/hyperlink" Target="http://www.spherity.com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://www.spherity.com" TargetMode="External"/><Relationship Id="rId4" Type="http://schemas.openxmlformats.org/officeDocument/2006/relationships/hyperlink" Target="http://www.spherity.com" TargetMode="External"/><Relationship Id="rId5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://www.spherity.com" TargetMode="External"/><Relationship Id="rId4" Type="http://schemas.openxmlformats.org/officeDocument/2006/relationships/hyperlink" Target="http://www.spherity.com" TargetMode="Externa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://www.spherity.com" TargetMode="External"/><Relationship Id="rId4" Type="http://schemas.openxmlformats.org/officeDocument/2006/relationships/hyperlink" Target="http://www.spherity.com" TargetMode="External"/><Relationship Id="rId5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pherity.com" TargetMode="External"/><Relationship Id="rId3" Type="http://schemas.openxmlformats.org/officeDocument/2006/relationships/hyperlink" Target="http://www.spherity.com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">
  <p:cSld name="TITLE_2_1"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2" type="sldNum"/>
          </p:nvPr>
        </p:nvSpPr>
        <p:spPr>
          <a:xfrm>
            <a:off x="7921591" y="46937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-1"/>
            <a:ext cx="5257800" cy="5143500"/>
          </a:xfrm>
          <a:prstGeom prst="rect">
            <a:avLst/>
          </a:prstGeom>
          <a:solidFill>
            <a:srgbClr val="023751"/>
          </a:solidFill>
          <a:ln>
            <a:noFill/>
          </a:ln>
          <a:effectLst>
            <a:outerShdw blurRad="127000" sx="102000" rotWithShape="0" algn="ctr" sy="102000">
              <a:srgbClr val="000000">
                <a:alpha val="98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883875" y="0"/>
            <a:ext cx="633300" cy="5143500"/>
          </a:xfrm>
          <a:prstGeom prst="rect">
            <a:avLst/>
          </a:prstGeom>
          <a:solidFill>
            <a:srgbClr val="2CFDBC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2775" y="1787725"/>
            <a:ext cx="4101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Digital Product Passport</a:t>
            </a:r>
            <a:endParaRPr b="1" sz="27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7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7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662950" y="2356125"/>
            <a:ext cx="39090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An interoperable, trusted, and secure compliance tool</a:t>
            </a:r>
            <a:endParaRPr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54877" y="3441424"/>
            <a:ext cx="9603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2CFDBC"/>
                </a:solidFill>
                <a:latin typeface="Poppins Medium"/>
                <a:ea typeface="Poppins Medium"/>
                <a:cs typeface="Poppins Medium"/>
                <a:sym typeface="Poppins Mediu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Get Started</a:t>
            </a:r>
            <a:endParaRPr sz="800">
              <a:solidFill>
                <a:srgbClr val="2CFDBC"/>
              </a:solidFill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17148" r="17148" t="0"/>
          <a:stretch/>
        </p:blipFill>
        <p:spPr>
          <a:xfrm>
            <a:off x="4702425" y="0"/>
            <a:ext cx="50703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58474" y="97413"/>
            <a:ext cx="1596450" cy="11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418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11"/>
          <p:cNvCxnSpPr/>
          <p:nvPr/>
        </p:nvCxnSpPr>
        <p:spPr>
          <a:xfrm>
            <a:off x="516071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" name="Google Shape;91;p11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92" name="Google Shape;92;p11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93" name="Google Shape;93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1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 txBox="1"/>
          <p:nvPr>
            <p:ph idx="1" type="body"/>
          </p:nvPr>
        </p:nvSpPr>
        <p:spPr>
          <a:xfrm>
            <a:off x="396875" y="1389600"/>
            <a:ext cx="42987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2"/>
          <p:cNvSpPr/>
          <p:nvPr>
            <p:ph idx="2" type="pic"/>
          </p:nvPr>
        </p:nvSpPr>
        <p:spPr>
          <a:xfrm>
            <a:off x="5007893" y="505200"/>
            <a:ext cx="3900000" cy="4133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98" name="Google Shape;98;p12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12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000"/>
              <a:buFont typeface="Archivo"/>
              <a:buNone/>
              <a:defRPr b="0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3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101" name="Google Shape;101;p12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2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104" name="Google Shape;104;p12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5" name="Google Shape;105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396875" y="1389600"/>
            <a:ext cx="42987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108" name="Google Shape;108;p13"/>
          <p:cNvSpPr/>
          <p:nvPr>
            <p:ph idx="2" type="pic"/>
          </p:nvPr>
        </p:nvSpPr>
        <p:spPr>
          <a:xfrm>
            <a:off x="5007893" y="505200"/>
            <a:ext cx="3900000" cy="4133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09" name="Google Shape;109;p13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" name="Google Shape;110;p13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000"/>
              <a:buFont typeface="Archivo"/>
              <a:buNone/>
              <a:defRPr b="0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9pPr>
          </a:lstStyle>
          <a:p/>
        </p:txBody>
      </p:sp>
      <p:sp>
        <p:nvSpPr>
          <p:cNvPr id="111" name="Google Shape;111;p13"/>
          <p:cNvSpPr txBox="1"/>
          <p:nvPr>
            <p:ph idx="3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112" name="Google Shape;112;p13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114" name="Google Shape;114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3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118" name="Google Shape;118;p14"/>
          <p:cNvCxnSpPr/>
          <p:nvPr/>
        </p:nvCxnSpPr>
        <p:spPr>
          <a:xfrm>
            <a:off x="516071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" name="Google Shape;119;p14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122" name="Google Shape;122;p14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3" name="Google Shape;123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238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"/>
          <p:cNvSpPr txBox="1"/>
          <p:nvPr>
            <p:ph type="title"/>
          </p:nvPr>
        </p:nvSpPr>
        <p:spPr>
          <a:xfrm>
            <a:off x="246575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Archivo"/>
              <a:buNone/>
              <a:defRPr sz="3500"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127" name="Google Shape;127;p15"/>
          <p:cNvSpPr txBox="1"/>
          <p:nvPr>
            <p:ph idx="1" type="subTitle"/>
          </p:nvPr>
        </p:nvSpPr>
        <p:spPr>
          <a:xfrm>
            <a:off x="246575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8" name="Google Shape;128;p1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800"/>
              <a:buChar char="●"/>
              <a:defRPr>
                <a:solidFill>
                  <a:srgbClr val="2BFEBB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○"/>
              <a:defRPr>
                <a:solidFill>
                  <a:srgbClr val="2BFEBB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■"/>
              <a:defRPr>
                <a:solidFill>
                  <a:srgbClr val="2BFEBB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●"/>
              <a:defRPr>
                <a:solidFill>
                  <a:srgbClr val="2BFEBB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○"/>
              <a:defRPr>
                <a:solidFill>
                  <a:srgbClr val="2BFEBB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■"/>
              <a:defRPr>
                <a:solidFill>
                  <a:srgbClr val="2BFEBB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●"/>
              <a:defRPr>
                <a:solidFill>
                  <a:srgbClr val="2BFEBB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○"/>
              <a:defRPr>
                <a:solidFill>
                  <a:srgbClr val="2BFEBB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1400"/>
              <a:buChar char="■"/>
              <a:defRPr>
                <a:solidFill>
                  <a:srgbClr val="2BFEB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idx="1" type="body"/>
          </p:nvPr>
        </p:nvSpPr>
        <p:spPr>
          <a:xfrm>
            <a:off x="568225" y="40019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cxnSp>
        <p:nvCxnSpPr>
          <p:cNvPr id="131" name="Google Shape;131;p16"/>
          <p:cNvCxnSpPr/>
          <p:nvPr/>
        </p:nvCxnSpPr>
        <p:spPr>
          <a:xfrm>
            <a:off x="516071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" name="Google Shape;132;p16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135" name="Google Shape;135;p16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6" name="Google Shape;136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>
            <p:ph idx="1" type="body"/>
          </p:nvPr>
        </p:nvSpPr>
        <p:spPr>
          <a:xfrm>
            <a:off x="568225" y="40019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cxnSp>
        <p:nvCxnSpPr>
          <p:cNvPr id="139" name="Google Shape;139;p17"/>
          <p:cNvCxnSpPr/>
          <p:nvPr/>
        </p:nvCxnSpPr>
        <p:spPr>
          <a:xfrm>
            <a:off x="516071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p17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142" name="Google Shape;142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17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Archivo"/>
              <a:buNone/>
              <a:defRPr sz="120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18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8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150" name="Google Shape;150;p18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1" name="Google Shape;151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02385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>
            <p:ph idx="1" type="body"/>
          </p:nvPr>
        </p:nvSpPr>
        <p:spPr>
          <a:xfrm>
            <a:off x="516075" y="1152475"/>
            <a:ext cx="8316300" cy="25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2">
            <a:alphaModFix/>
          </a:blip>
          <a:srcRect b="0" l="0" r="70743" t="0"/>
          <a:stretch/>
        </p:blipFill>
        <p:spPr>
          <a:xfrm>
            <a:off x="8597696" y="332491"/>
            <a:ext cx="404521" cy="39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9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6" name="Google Shape;156;p19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chivo"/>
              <a:buNone/>
              <a:defRPr b="0"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19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2">
    <p:bg>
      <p:bgPr>
        <a:solidFill>
          <a:srgbClr val="02385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0"/>
          <p:cNvSpPr txBox="1"/>
          <p:nvPr>
            <p:ph idx="1" type="body"/>
          </p:nvPr>
        </p:nvSpPr>
        <p:spPr>
          <a:xfrm>
            <a:off x="516075" y="1152475"/>
            <a:ext cx="8316300" cy="25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61" name="Google Shape;161;p20"/>
          <p:cNvPicPr preferRelativeResize="0"/>
          <p:nvPr/>
        </p:nvPicPr>
        <p:blipFill rotWithShape="1">
          <a:blip r:embed="rId2">
            <a:alphaModFix/>
          </a:blip>
          <a:srcRect b="0" l="0" r="70743" t="0"/>
          <a:stretch/>
        </p:blipFill>
        <p:spPr>
          <a:xfrm>
            <a:off x="8597696" y="332491"/>
            <a:ext cx="404521" cy="39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0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3" name="Google Shape;163;p20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chivo"/>
              <a:buNone/>
              <a:defRPr b="0"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" name="Google Shape;164;p20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165" name="Google Shape;165;p20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167" name="Google Shape;167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0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">
  <p:cSld name="TITLE_2_1_1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7921591" y="46937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-1"/>
            <a:ext cx="5257800" cy="5143500"/>
          </a:xfrm>
          <a:prstGeom prst="rect">
            <a:avLst/>
          </a:prstGeom>
          <a:solidFill>
            <a:srgbClr val="023751"/>
          </a:solidFill>
          <a:ln>
            <a:noFill/>
          </a:ln>
          <a:effectLst>
            <a:outerShdw blurRad="127000" sx="102000" rotWithShape="0" algn="ctr" sy="102000">
              <a:srgbClr val="000000">
                <a:alpha val="98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4883875" y="0"/>
            <a:ext cx="633300" cy="5143500"/>
          </a:xfrm>
          <a:prstGeom prst="rect">
            <a:avLst/>
          </a:prstGeom>
          <a:solidFill>
            <a:srgbClr val="2CFDBC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2779" y="1787731"/>
            <a:ext cx="25146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CARO</a:t>
            </a:r>
            <a:endParaRPr b="1" sz="27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662950" y="2356125"/>
            <a:ext cx="34773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Credentialing of ATP for Regulatory Observance</a:t>
            </a:r>
            <a:endParaRPr b="1"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ATP Credentialing for Trading Partners</a:t>
            </a:r>
            <a:endParaRPr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654877" y="3441424"/>
            <a:ext cx="9603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2CFDBC"/>
                </a:solidFill>
                <a:latin typeface="Poppins Medium"/>
                <a:ea typeface="Poppins Medium"/>
                <a:cs typeface="Poppins Medium"/>
                <a:sym typeface="Poppins Mediu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Get Started</a:t>
            </a:r>
            <a:endParaRPr sz="800">
              <a:solidFill>
                <a:srgbClr val="2CFDBC"/>
              </a:solidFill>
            </a:endParaRPr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6481" r="6167" t="3725"/>
          <a:stretch/>
        </p:blipFill>
        <p:spPr>
          <a:xfrm>
            <a:off x="4671194" y="1003100"/>
            <a:ext cx="4711526" cy="29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418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/>
        </p:nvSpPr>
        <p:spPr>
          <a:xfrm>
            <a:off x="420600" y="310174"/>
            <a:ext cx="6970500" cy="1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Guidelines - Subtitle should be Archivo Normal 10px</a:t>
            </a:r>
            <a:endParaRPr sz="10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416525" y="465275"/>
            <a:ext cx="6970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Font Guidelines - Title should be Archivo Bold 18px</a:t>
            </a:r>
            <a:endParaRPr b="1" sz="1800">
              <a:solidFill>
                <a:srgbClr val="02385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5086" y="288674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086" y="1464983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453" y="146496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453" y="288675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/>
        </p:nvSpPr>
        <p:spPr>
          <a:xfrm>
            <a:off x="1027791" y="1481825"/>
            <a:ext cx="2701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000"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900">
              <a:solidFill>
                <a:srgbClr val="3F3F3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1027791" y="2886750"/>
            <a:ext cx="2828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5416441" y="1481825"/>
            <a:ext cx="2701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900">
              <a:solidFill>
                <a:srgbClr val="3F3F3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5416441" y="2886750"/>
            <a:ext cx="2828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cxnSp>
        <p:nvCxnSpPr>
          <p:cNvPr id="180" name="Google Shape;180;p21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1" name="Google Shape;181;p21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5" name="Google Shape;185;p2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97">
          <p15:clr>
            <a:srgbClr val="FBAE40"/>
          </p15:clr>
        </p15:guide>
        <p15:guide id="2" pos="397">
          <p15:clr>
            <a:srgbClr val="FBAE40"/>
          </p15:clr>
        </p15:guide>
        <p15:guide id="3" pos="5363">
          <p15:clr>
            <a:srgbClr val="FBAE40"/>
          </p15:clr>
        </p15:guide>
        <p15:guide id="4" orient="horz" pos="2913">
          <p15:clr>
            <a:srgbClr val="FBAE40"/>
          </p15:clr>
        </p15:guide>
        <p15:guide id="5" orient="horz">
          <p15:clr>
            <a:srgbClr val="FBAE40"/>
          </p15:clr>
        </p15:guide>
        <p15:guide id="6" orient="horz" pos="3240">
          <p15:clr>
            <a:srgbClr val="FBAE40"/>
          </p15:clr>
        </p15:guide>
        <p15:guide id="7" pos="2880">
          <p15:clr>
            <a:srgbClr val="FBAE40"/>
          </p15:clr>
        </p15:guide>
        <p15:guide id="8" pos="5760">
          <p15:clr>
            <a:srgbClr val="FBAE40"/>
          </p15:clr>
        </p15:guide>
        <p15:guide id="9">
          <p15:clr>
            <a:srgbClr val="FBAE40"/>
          </p15:clr>
        </p15:guide>
        <p15:guide id="10" pos="5585">
          <p15:clr>
            <a:srgbClr val="FBAE40"/>
          </p15:clr>
        </p15:guide>
        <p15:guide id="11" pos="193">
          <p15:clr>
            <a:srgbClr val="FBAE40"/>
          </p15:clr>
        </p15:guide>
        <p15:guide id="12" orient="horz" pos="719">
          <p15:clr>
            <a:srgbClr val="FBAE40"/>
          </p15:clr>
        </p15:guide>
        <p15:guide id="13" orient="horz" pos="140">
          <p15:clr>
            <a:srgbClr val="FBAE40"/>
          </p15:clr>
        </p15:guide>
        <p15:guide id="14" orient="horz" pos="169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/>
          <p:nvPr/>
        </p:nvSpPr>
        <p:spPr>
          <a:xfrm>
            <a:off x="420600" y="310174"/>
            <a:ext cx="6970500" cy="1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Guidelines - Subtitle should be Archivo Normal 10px</a:t>
            </a:r>
            <a:endParaRPr sz="10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416525" y="465275"/>
            <a:ext cx="6970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Font Guidelines - Title should be Archivo Bold 18px</a:t>
            </a:r>
            <a:endParaRPr b="1" sz="1800">
              <a:solidFill>
                <a:srgbClr val="02385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5086" y="288674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086" y="1464983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453" y="146496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453" y="288675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/>
        </p:nvSpPr>
        <p:spPr>
          <a:xfrm>
            <a:off x="1027791" y="1481825"/>
            <a:ext cx="2701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000"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900">
              <a:solidFill>
                <a:srgbClr val="3F3F3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1027791" y="2886750"/>
            <a:ext cx="2828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5416441" y="1481825"/>
            <a:ext cx="2701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900">
              <a:solidFill>
                <a:srgbClr val="3F3F3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96" name="Google Shape;196;p22"/>
          <p:cNvSpPr txBox="1"/>
          <p:nvPr/>
        </p:nvSpPr>
        <p:spPr>
          <a:xfrm>
            <a:off x="5416441" y="2886750"/>
            <a:ext cx="2828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23751"/>
                </a:solidFill>
                <a:highlight>
                  <a:srgbClr val="2CFDBC"/>
                </a:highlight>
                <a:latin typeface="Archivo Medium"/>
                <a:ea typeface="Archivo Medium"/>
                <a:cs typeface="Archivo Medium"/>
                <a:sym typeface="Archivo Medium"/>
              </a:rPr>
              <a:t>Archivo Medium 12px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Archivo Normal 10px</a:t>
            </a:r>
            <a:endParaRPr>
              <a:solidFill>
                <a:srgbClr val="023751"/>
              </a:solidFill>
              <a:highlight>
                <a:srgbClr val="2CFDBC"/>
              </a:highlight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cxnSp>
        <p:nvCxnSpPr>
          <p:cNvPr id="197" name="Google Shape;197;p22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8" name="Google Shape;198;p22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201" name="Google Shape;201;p2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2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497">
          <p15:clr>
            <a:srgbClr val="FBAE40"/>
          </p15:clr>
        </p15:guide>
        <p15:guide id="2" pos="397">
          <p15:clr>
            <a:srgbClr val="FBAE40"/>
          </p15:clr>
        </p15:guide>
        <p15:guide id="3" pos="5363">
          <p15:clr>
            <a:srgbClr val="FBAE40"/>
          </p15:clr>
        </p15:guide>
        <p15:guide id="4" orient="horz" pos="2913">
          <p15:clr>
            <a:srgbClr val="FBAE40"/>
          </p15:clr>
        </p15:guide>
        <p15:guide id="5" orient="horz">
          <p15:clr>
            <a:srgbClr val="FBAE40"/>
          </p15:clr>
        </p15:guide>
        <p15:guide id="6" orient="horz" pos="3240">
          <p15:clr>
            <a:srgbClr val="FBAE40"/>
          </p15:clr>
        </p15:guide>
        <p15:guide id="7" pos="2880">
          <p15:clr>
            <a:srgbClr val="FBAE40"/>
          </p15:clr>
        </p15:guide>
        <p15:guide id="8" pos="5760">
          <p15:clr>
            <a:srgbClr val="FBAE40"/>
          </p15:clr>
        </p15:guide>
        <p15:guide id="9">
          <p15:clr>
            <a:srgbClr val="FBAE40"/>
          </p15:clr>
        </p15:guide>
        <p15:guide id="10" pos="5585">
          <p15:clr>
            <a:srgbClr val="FBAE40"/>
          </p15:clr>
        </p15:guide>
        <p15:guide id="11" pos="193">
          <p15:clr>
            <a:srgbClr val="FBAE40"/>
          </p15:clr>
        </p15:guide>
        <p15:guide id="12" orient="horz" pos="719">
          <p15:clr>
            <a:srgbClr val="FBAE40"/>
          </p15:clr>
        </p15:guide>
        <p15:guide id="13" orient="horz" pos="140">
          <p15:clr>
            <a:srgbClr val="FBAE40"/>
          </p15:clr>
        </p15:guide>
        <p15:guide id="14" orient="horz" pos="169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rgbClr val="023852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>
            <p:ph type="ctrTitle"/>
          </p:nvPr>
        </p:nvSpPr>
        <p:spPr>
          <a:xfrm>
            <a:off x="720000" y="3150550"/>
            <a:ext cx="77040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5200"/>
              <a:buNone/>
              <a:defRPr sz="2700">
                <a:solidFill>
                  <a:srgbClr val="2BFEBB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5" name="Google Shape;205;p23"/>
          <p:cNvSpPr txBox="1"/>
          <p:nvPr>
            <p:ph idx="1" type="subTitle"/>
          </p:nvPr>
        </p:nvSpPr>
        <p:spPr>
          <a:xfrm>
            <a:off x="720000" y="4082963"/>
            <a:ext cx="36750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800"/>
              <a:buNone/>
              <a:defRPr sz="1600">
                <a:solidFill>
                  <a:srgbClr val="EEEEE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206" name="Google Shape;206;p23"/>
          <p:cNvCxnSpPr/>
          <p:nvPr/>
        </p:nvCxnSpPr>
        <p:spPr>
          <a:xfrm>
            <a:off x="720150" y="4603500"/>
            <a:ext cx="7702500" cy="0"/>
          </a:xfrm>
          <a:prstGeom prst="straightConnector1">
            <a:avLst/>
          </a:prstGeom>
          <a:noFill/>
          <a:ln cap="sq" cmpd="sng" w="19050">
            <a:solidFill>
              <a:srgbClr val="2BFEB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2">
  <p:cSld name="TITLE_1_2">
    <p:bg>
      <p:bgPr>
        <a:solidFill>
          <a:srgbClr val="023852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type="ctrTitle"/>
          </p:nvPr>
        </p:nvSpPr>
        <p:spPr>
          <a:xfrm>
            <a:off x="720000" y="3150550"/>
            <a:ext cx="77040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FEBB"/>
              </a:buClr>
              <a:buSzPts val="5200"/>
              <a:buNone/>
              <a:defRPr sz="2700">
                <a:solidFill>
                  <a:srgbClr val="2BFEBB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9" name="Google Shape;209;p24"/>
          <p:cNvSpPr txBox="1"/>
          <p:nvPr>
            <p:ph idx="1" type="subTitle"/>
          </p:nvPr>
        </p:nvSpPr>
        <p:spPr>
          <a:xfrm>
            <a:off x="720000" y="4082963"/>
            <a:ext cx="36750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800"/>
              <a:buNone/>
              <a:defRPr sz="1600">
                <a:solidFill>
                  <a:srgbClr val="EEEEE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210" name="Google Shape;210;p24"/>
          <p:cNvCxnSpPr/>
          <p:nvPr/>
        </p:nvCxnSpPr>
        <p:spPr>
          <a:xfrm>
            <a:off x="720150" y="4603500"/>
            <a:ext cx="7702500" cy="0"/>
          </a:xfrm>
          <a:prstGeom prst="straightConnector1">
            <a:avLst/>
          </a:prstGeom>
          <a:noFill/>
          <a:ln cap="sq" cmpd="sng" w="19050">
            <a:solidFill>
              <a:srgbClr val="2BF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24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214" name="Google Shape;214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4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bg>
      <p:bgPr>
        <a:solidFill>
          <a:srgbClr val="02385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/>
        </p:nvSpPr>
        <p:spPr>
          <a:xfrm>
            <a:off x="420627" y="1596125"/>
            <a:ext cx="70569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You are not the legitimate recipient of this presentation or you have noticed something unusual regarding data and cyber security related to Spherity? Do not hesitate, contact </a:t>
            </a:r>
            <a:r>
              <a:rPr b="1" lang="en" sz="22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security@spherity.com</a:t>
            </a:r>
            <a:endParaRPr b="1" sz="22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510367" y="1141700"/>
            <a:ext cx="23856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BFEBB"/>
                </a:solidFill>
                <a:latin typeface="Archivo"/>
                <a:ea typeface="Archivo"/>
                <a:cs typeface="Archivo"/>
                <a:sym typeface="Archivo"/>
              </a:rPr>
              <a:t>Security at Spherity</a:t>
            </a:r>
            <a:endParaRPr b="1" sz="1200">
              <a:solidFill>
                <a:srgbClr val="2BFEBB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417860" y="3381911"/>
            <a:ext cx="6569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i="0" lang="en" sz="900" u="none" cap="none" strike="noStrik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To protect the interests of our customers, investors and employees, security is one of our most important challenges.</a:t>
            </a:r>
            <a:endParaRPr i="0" sz="900" u="none" cap="none" strike="noStrik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220" name="Google Shape;220;p25"/>
          <p:cNvCxnSpPr/>
          <p:nvPr/>
        </p:nvCxnSpPr>
        <p:spPr>
          <a:xfrm>
            <a:off x="538504" y="3216059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1" name="Google Shape;221;p25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 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224" name="Google Shape;224;p25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5" name="Google Shape;225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1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bg>
      <p:bgPr>
        <a:solidFill>
          <a:srgbClr val="023852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/>
        </p:nvSpPr>
        <p:spPr>
          <a:xfrm>
            <a:off x="420627" y="1596125"/>
            <a:ext cx="70569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You are not the legitimate recipient of this presentation or you have noticed something unusual regarding data and cyber security related to Spherity? Do not hesitate, contact </a:t>
            </a:r>
            <a:r>
              <a:rPr b="1" lang="en" sz="22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security@spherity.com</a:t>
            </a:r>
            <a:endParaRPr b="1" sz="22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510367" y="1141700"/>
            <a:ext cx="23856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BFEBB"/>
                </a:solidFill>
                <a:latin typeface="Archivo"/>
                <a:ea typeface="Archivo"/>
                <a:cs typeface="Archivo"/>
                <a:sym typeface="Archivo"/>
              </a:rPr>
              <a:t>Security at Spherity</a:t>
            </a:r>
            <a:endParaRPr b="1" sz="1200">
              <a:solidFill>
                <a:srgbClr val="2BFEBB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417860" y="3381911"/>
            <a:ext cx="6569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i="0" lang="en" sz="900" u="none" cap="none" strike="noStrik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To protect the interests of our customers, investors and employees, security is one of our most important challenges.</a:t>
            </a:r>
            <a:endParaRPr i="0" sz="900" u="none" cap="none" strike="noStrik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230" name="Google Shape;230;p26"/>
          <p:cNvCxnSpPr/>
          <p:nvPr/>
        </p:nvCxnSpPr>
        <p:spPr>
          <a:xfrm>
            <a:off x="538504" y="3216059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1" name="Google Shape;231;p26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6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234" name="Google Shape;234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6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321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7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240" name="Google Shape;240;p27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1" name="Google Shape;241;p2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_1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246" name="Google Shape;246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28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eadline only">
  <p:cSld name="1_Headline onl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/>
          <p:nvPr>
            <p:ph idx="12" type="sldNum"/>
          </p:nvPr>
        </p:nvSpPr>
        <p:spPr>
          <a:xfrm>
            <a:off x="8098164" y="4859654"/>
            <a:ext cx="5040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6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</a:t>
            </a:r>
            <a:fld id="{00000000-1234-1234-1234-123412341234}" type="slidenum">
              <a:rPr lang="en" sz="600"/>
              <a:t>‹#›</a:t>
            </a:fld>
            <a:endParaRPr/>
          </a:p>
        </p:txBody>
      </p:sp>
      <p:sp>
        <p:nvSpPr>
          <p:cNvPr id="250" name="Google Shape;250;p29"/>
          <p:cNvSpPr txBox="1"/>
          <p:nvPr>
            <p:ph idx="11" type="ftr"/>
          </p:nvPr>
        </p:nvSpPr>
        <p:spPr>
          <a:xfrm>
            <a:off x="1440000" y="4859654"/>
            <a:ext cx="65880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29"/>
          <p:cNvSpPr txBox="1"/>
          <p:nvPr>
            <p:ph idx="10" type="dt"/>
          </p:nvPr>
        </p:nvSpPr>
        <p:spPr>
          <a:xfrm>
            <a:off x="863999" y="4859654"/>
            <a:ext cx="5040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9"/>
          <p:cNvSpPr txBox="1"/>
          <p:nvPr>
            <p:ph idx="1" type="body"/>
          </p:nvPr>
        </p:nvSpPr>
        <p:spPr>
          <a:xfrm>
            <a:off x="538163" y="358445"/>
            <a:ext cx="80628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b="1"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ED8C3"/>
              </a:buClr>
              <a:buSzPts val="2100"/>
              <a:buFont typeface="Arial"/>
              <a:buNone/>
              <a:defRPr b="1" sz="2100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Font typeface="Arial"/>
              <a:buNone/>
              <a:defRPr b="1" sz="2100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100"/>
              <a:buFont typeface="Arial"/>
              <a:buNone/>
              <a:defRPr b="1" i="0" sz="2100" u="none" strike="noStrike">
                <a:solidFill>
                  <a:srgbClr val="3ED8C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29"/>
          <p:cNvSpPr txBox="1"/>
          <p:nvPr>
            <p:ph idx="2" type="body"/>
          </p:nvPr>
        </p:nvSpPr>
        <p:spPr>
          <a:xfrm>
            <a:off x="538163" y="4550847"/>
            <a:ext cx="80628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"/>
              <a:buFont typeface="Arial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50"/>
              <a:buFont typeface="Arial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50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50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50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50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50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50"/>
              <a:buFont typeface="Arial"/>
              <a:buNone/>
              <a:defRPr b="0" i="0" sz="65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650"/>
              <a:buFont typeface="Arial"/>
              <a:buNone/>
              <a:defRPr b="0" i="0" sz="65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39">
          <p15:clr>
            <a:srgbClr val="FBAE40"/>
          </p15:clr>
        </p15:guide>
        <p15:guide id="2" orient="horz" pos="905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227">
          <p15:clr>
            <a:srgbClr val="FBAE40"/>
          </p15:clr>
        </p15:guide>
        <p15:guide id="5" orient="horz" pos="29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27" name="Google Shape;27;p4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29" name="Google Shape;29;p4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30" name="Google Shape;30;p4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" name="Google Shape;31;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rchivo"/>
              <a:buNone/>
              <a:defRPr sz="3600"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34" name="Google Shape;34;p5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35" name="Google Shape;35;p5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36" name="Google Shape;36;p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37;p5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16075" y="1152475"/>
            <a:ext cx="8316300" cy="25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Char char="●"/>
              <a:defRPr>
                <a:solidFill>
                  <a:srgbClr val="023852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rgbClr val="023852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rgbClr val="023852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rgbClr val="023852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rgbClr val="023852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rgbClr val="023852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rgbClr val="023852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rgbClr val="023852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rgbClr val="023852"/>
                </a:solidFill>
              </a:defRPr>
            </a:lvl9pPr>
          </a:lstStyle>
          <a:p/>
        </p:txBody>
      </p:sp>
      <p:cxnSp>
        <p:nvCxnSpPr>
          <p:cNvPr id="40" name="Google Shape;40;p6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" name="Google Shape;41;p6"/>
          <p:cNvPicPr preferRelativeResize="0"/>
          <p:nvPr/>
        </p:nvPicPr>
        <p:blipFill rotWithShape="1">
          <a:blip r:embed="rId2">
            <a:alphaModFix/>
          </a:blip>
          <a:srcRect b="0" l="0" r="70743" t="0"/>
          <a:stretch/>
        </p:blipFill>
        <p:spPr>
          <a:xfrm>
            <a:off x="8597696" y="332491"/>
            <a:ext cx="404521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000"/>
              <a:buFont typeface="Archivo"/>
              <a:buNone/>
              <a:defRPr b="0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44" name="Google Shape;44;p6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46" name="Google Shape;46;p6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47" name="Google Shape;47;p6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" name="Google Shape;48;p6">
            <a:hlinkClick r:id="rId4"/>
          </p:cNvPr>
          <p:cNvPicPr preferRelativeResize="0"/>
          <p:nvPr/>
        </p:nvPicPr>
        <p:blipFill rotWithShape="1">
          <a:blip r:embed="rId2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idx="1" type="body"/>
          </p:nvPr>
        </p:nvSpPr>
        <p:spPr>
          <a:xfrm>
            <a:off x="516075" y="1152475"/>
            <a:ext cx="8316300" cy="25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800"/>
              <a:buChar char="●"/>
              <a:defRPr>
                <a:solidFill>
                  <a:srgbClr val="023852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rgbClr val="023852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rgbClr val="023852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rgbClr val="023852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rgbClr val="023852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■"/>
              <a:defRPr>
                <a:solidFill>
                  <a:srgbClr val="023852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rgbClr val="023852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○"/>
              <a:defRPr>
                <a:solidFill>
                  <a:srgbClr val="023852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>
                <a:solidFill>
                  <a:srgbClr val="023852"/>
                </a:solidFill>
              </a:defRPr>
            </a:lvl9pPr>
          </a:lstStyle>
          <a:p/>
        </p:txBody>
      </p:sp>
      <p:cxnSp>
        <p:nvCxnSpPr>
          <p:cNvPr id="51" name="Google Shape;51;p7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70743" t="0"/>
          <a:stretch/>
        </p:blipFill>
        <p:spPr>
          <a:xfrm>
            <a:off x="8597696" y="332491"/>
            <a:ext cx="404521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000"/>
              <a:buFont typeface="Archivo"/>
              <a:buNone/>
              <a:defRPr b="0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55" name="Google Shape;55;p7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56" name="Google Shape;56;p7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57" name="Google Shape;5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7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idx="1" type="body"/>
          </p:nvPr>
        </p:nvSpPr>
        <p:spPr>
          <a:xfrm>
            <a:off x="51607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9pPr>
          </a:lstStyle>
          <a:p/>
        </p:txBody>
      </p:sp>
      <p:sp>
        <p:nvSpPr>
          <p:cNvPr id="61" name="Google Shape;61;p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9pPr>
          </a:lstStyle>
          <a:p/>
        </p:txBody>
      </p:sp>
      <p:pic>
        <p:nvPicPr>
          <p:cNvPr id="62" name="Google Shape;62;p8"/>
          <p:cNvPicPr preferRelativeResize="0"/>
          <p:nvPr/>
        </p:nvPicPr>
        <p:blipFill rotWithShape="1">
          <a:blip r:embed="rId2">
            <a:alphaModFix/>
          </a:blip>
          <a:srcRect b="0" l="0" r="70743" t="0"/>
          <a:stretch/>
        </p:blipFill>
        <p:spPr>
          <a:xfrm>
            <a:off x="8597696" y="332491"/>
            <a:ext cx="404521" cy="39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8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" name="Google Shape;64;p8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000"/>
              <a:buFont typeface="Archivo"/>
              <a:buNone/>
              <a:defRPr b="0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3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66" name="Google Shape;66;p8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8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68" name="Google Shape;68;p8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69" name="Google Shape;69;p8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" name="Google Shape;70;p8">
            <a:hlinkClick r:id="rId4"/>
          </p:cNvPr>
          <p:cNvPicPr preferRelativeResize="0"/>
          <p:nvPr/>
        </p:nvPicPr>
        <p:blipFill rotWithShape="1">
          <a:blip r:embed="rId2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idx="1" type="body"/>
          </p:nvPr>
        </p:nvSpPr>
        <p:spPr>
          <a:xfrm>
            <a:off x="51607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9pPr>
          </a:lstStyle>
          <a:p/>
        </p:txBody>
      </p:sp>
      <p:sp>
        <p:nvSpPr>
          <p:cNvPr id="73" name="Google Shape;73;p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2CFDBC"/>
              </a:buClr>
              <a:buSzPts val="1200"/>
              <a:buChar char="●"/>
              <a:defRPr sz="1200"/>
            </a:lvl9pPr>
          </a:lstStyle>
          <a:p/>
        </p:txBody>
      </p:sp>
      <p:pic>
        <p:nvPicPr>
          <p:cNvPr id="74" name="Google Shape;74;p9"/>
          <p:cNvPicPr preferRelativeResize="0"/>
          <p:nvPr/>
        </p:nvPicPr>
        <p:blipFill rotWithShape="1">
          <a:blip r:embed="rId2">
            <a:alphaModFix/>
          </a:blip>
          <a:srcRect b="0" l="0" r="70743" t="0"/>
          <a:stretch/>
        </p:blipFill>
        <p:spPr>
          <a:xfrm>
            <a:off x="8597696" y="332491"/>
            <a:ext cx="404521" cy="39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9"/>
          <p:cNvCxnSpPr/>
          <p:nvPr/>
        </p:nvCxnSpPr>
        <p:spPr>
          <a:xfrm>
            <a:off x="538504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9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000"/>
              <a:buFont typeface="Archivo"/>
              <a:buNone/>
              <a:defRPr b="0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300"/>
              <a:buNone/>
              <a:defRPr b="0" sz="1300">
                <a:solidFill>
                  <a:srgbClr val="023852"/>
                </a:solidFill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idx="3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None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78" name="Google Shape;78;p9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rgbClr val="02385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rgbClr val="02385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rgbClr val="02385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80" name="Google Shape;80;p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-22334" l="-4311" r="-4301" t="-22320"/>
          <a:stretch/>
        </p:blipFill>
        <p:spPr>
          <a:xfrm>
            <a:off x="475488" y="4800600"/>
            <a:ext cx="845901" cy="32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9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325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10"/>
          <p:cNvCxnSpPr/>
          <p:nvPr/>
        </p:nvCxnSpPr>
        <p:spPr>
          <a:xfrm>
            <a:off x="516071" y="243171"/>
            <a:ext cx="682800" cy="0"/>
          </a:xfrm>
          <a:prstGeom prst="straightConnector1">
            <a:avLst/>
          </a:prstGeom>
          <a:noFill/>
          <a:ln cap="rnd" cmpd="sng" w="38100">
            <a:solidFill>
              <a:srgbClr val="2CFD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" name="Google Shape;84;p10"/>
          <p:cNvSpPr/>
          <p:nvPr/>
        </p:nvSpPr>
        <p:spPr>
          <a:xfrm>
            <a:off x="-23050" y="4793875"/>
            <a:ext cx="9199200" cy="365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0"/>
          <p:cNvSpPr txBox="1"/>
          <p:nvPr/>
        </p:nvSpPr>
        <p:spPr>
          <a:xfrm>
            <a:off x="8524493" y="4914600"/>
            <a:ext cx="3435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‹#›</a:t>
            </a:fld>
            <a:endParaRPr sz="8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86" name="Google Shape;86;p10"/>
          <p:cNvSpPr txBox="1"/>
          <p:nvPr/>
        </p:nvSpPr>
        <p:spPr>
          <a:xfrm>
            <a:off x="1749065" y="4793869"/>
            <a:ext cx="225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© 202</a:t>
            </a:r>
            <a:r>
              <a:rPr lang="en" sz="80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5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b="0" i="0" lang="en" sz="800" u="sng" cap="none" strike="noStrike">
                <a:solidFill>
                  <a:srgbClr val="2CFDBC"/>
                </a:solidFill>
                <a:latin typeface="Archivo Light"/>
                <a:ea typeface="Archivo Light"/>
                <a:cs typeface="Archivo Light"/>
                <a:sym typeface="Archivo Ligh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Spherity</a:t>
            </a:r>
            <a:r>
              <a:rPr b="0" i="0" lang="en" sz="800" u="none" cap="none" strike="noStrike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rPr>
              <a:t>  –  Credentialing the World.</a:t>
            </a:r>
            <a:endParaRPr b="0" i="0" sz="800" u="none" cap="none" strike="noStrike">
              <a:solidFill>
                <a:schemeClr val="lt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cxnSp>
        <p:nvCxnSpPr>
          <p:cNvPr id="87" name="Google Shape;87;p10"/>
          <p:cNvCxnSpPr/>
          <p:nvPr/>
        </p:nvCxnSpPr>
        <p:spPr>
          <a:xfrm>
            <a:off x="1484028" y="4869150"/>
            <a:ext cx="0" cy="221700"/>
          </a:xfrm>
          <a:prstGeom prst="straightConnector1">
            <a:avLst/>
          </a:prstGeom>
          <a:noFill/>
          <a:ln cap="flat" cmpd="sng" w="19050">
            <a:solidFill>
              <a:srgbClr val="2CFD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8" name="Google Shape;88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6580" l="0" r="0" t="-16593"/>
          <a:stretch/>
        </p:blipFill>
        <p:spPr>
          <a:xfrm>
            <a:off x="472453" y="4802925"/>
            <a:ext cx="845901" cy="3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800"/>
              <a:buFont typeface="Archivo"/>
              <a:buChar char="●"/>
              <a:defRPr sz="18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○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■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●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○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■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●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○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1400"/>
              <a:buFont typeface="Archivo"/>
              <a:buChar char="■"/>
              <a:defRPr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96618" y="411834"/>
            <a:ext cx="70899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3852"/>
              </a:buClr>
              <a:buSzPts val="2300"/>
              <a:buNone/>
              <a:defRPr b="1" sz="2300">
                <a:solidFill>
                  <a:srgbClr val="023852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5" Type="http://schemas.openxmlformats.org/officeDocument/2006/relationships/hyperlink" Target="https://www.spherity.com/digital-product-passport" TargetMode="External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58.png"/><Relationship Id="rId5" Type="http://schemas.openxmlformats.org/officeDocument/2006/relationships/image" Target="../media/image62.png"/><Relationship Id="rId6" Type="http://schemas.openxmlformats.org/officeDocument/2006/relationships/image" Target="../media/image6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3.png"/><Relationship Id="rId4" Type="http://schemas.openxmlformats.org/officeDocument/2006/relationships/image" Target="../media/image74.png"/><Relationship Id="rId5" Type="http://schemas.openxmlformats.org/officeDocument/2006/relationships/image" Target="../media/image8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5" Type="http://schemas.openxmlformats.org/officeDocument/2006/relationships/image" Target="../media/image62.png"/><Relationship Id="rId6" Type="http://schemas.openxmlformats.org/officeDocument/2006/relationships/image" Target="../media/image58.png"/><Relationship Id="rId7" Type="http://schemas.openxmlformats.org/officeDocument/2006/relationships/image" Target="../media/image77.png"/><Relationship Id="rId8" Type="http://schemas.openxmlformats.org/officeDocument/2006/relationships/image" Target="../media/image9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7.png"/><Relationship Id="rId6" Type="http://schemas.openxmlformats.org/officeDocument/2006/relationships/image" Target="../media/image85.png"/><Relationship Id="rId7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3.png"/><Relationship Id="rId4" Type="http://schemas.openxmlformats.org/officeDocument/2006/relationships/image" Target="../media/image3.png"/><Relationship Id="rId5" Type="http://schemas.openxmlformats.org/officeDocument/2006/relationships/image" Target="../media/image16.jpg"/><Relationship Id="rId6" Type="http://schemas.openxmlformats.org/officeDocument/2006/relationships/image" Target="../media/image92.jpg"/><Relationship Id="rId7" Type="http://schemas.openxmlformats.org/officeDocument/2006/relationships/hyperlink" Target="mailto:giuseppe.benenati@spherity.com" TargetMode="External"/><Relationship Id="rId8" Type="http://schemas.openxmlformats.org/officeDocument/2006/relationships/hyperlink" Target="http://www.spherity.com" TargetMode="External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22" Type="http://schemas.openxmlformats.org/officeDocument/2006/relationships/image" Target="../media/image36.jpg"/><Relationship Id="rId21" Type="http://schemas.openxmlformats.org/officeDocument/2006/relationships/image" Target="../media/image30.png"/><Relationship Id="rId24" Type="http://schemas.openxmlformats.org/officeDocument/2006/relationships/image" Target="../media/image37.png"/><Relationship Id="rId23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26" Type="http://schemas.openxmlformats.org/officeDocument/2006/relationships/image" Target="../media/image34.png"/><Relationship Id="rId25" Type="http://schemas.openxmlformats.org/officeDocument/2006/relationships/image" Target="../media/image40.png"/><Relationship Id="rId28" Type="http://schemas.openxmlformats.org/officeDocument/2006/relationships/image" Target="../media/image39.png"/><Relationship Id="rId27" Type="http://schemas.openxmlformats.org/officeDocument/2006/relationships/image" Target="../media/image35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29" Type="http://schemas.openxmlformats.org/officeDocument/2006/relationships/image" Target="../media/image42.png"/><Relationship Id="rId7" Type="http://schemas.openxmlformats.org/officeDocument/2006/relationships/image" Target="../media/image20.png"/><Relationship Id="rId8" Type="http://schemas.openxmlformats.org/officeDocument/2006/relationships/image" Target="../media/image12.png"/><Relationship Id="rId31" Type="http://schemas.openxmlformats.org/officeDocument/2006/relationships/image" Target="../media/image47.png"/><Relationship Id="rId30" Type="http://schemas.openxmlformats.org/officeDocument/2006/relationships/image" Target="../media/image43.png"/><Relationship Id="rId11" Type="http://schemas.openxmlformats.org/officeDocument/2006/relationships/image" Target="../media/image28.png"/><Relationship Id="rId10" Type="http://schemas.openxmlformats.org/officeDocument/2006/relationships/image" Target="../media/image23.png"/><Relationship Id="rId32" Type="http://schemas.openxmlformats.org/officeDocument/2006/relationships/image" Target="../media/image41.png"/><Relationship Id="rId13" Type="http://schemas.openxmlformats.org/officeDocument/2006/relationships/image" Target="../media/image29.png"/><Relationship Id="rId12" Type="http://schemas.openxmlformats.org/officeDocument/2006/relationships/image" Target="../media/image25.png"/><Relationship Id="rId15" Type="http://schemas.openxmlformats.org/officeDocument/2006/relationships/image" Target="../media/image24.png"/><Relationship Id="rId14" Type="http://schemas.openxmlformats.org/officeDocument/2006/relationships/image" Target="../media/image26.png"/><Relationship Id="rId17" Type="http://schemas.openxmlformats.org/officeDocument/2006/relationships/image" Target="../media/image31.png"/><Relationship Id="rId16" Type="http://schemas.openxmlformats.org/officeDocument/2006/relationships/image" Target="../media/image27.png"/><Relationship Id="rId19" Type="http://schemas.openxmlformats.org/officeDocument/2006/relationships/image" Target="../media/image38.jpg"/><Relationship Id="rId18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jpg"/><Relationship Id="rId4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51.png"/><Relationship Id="rId7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4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2.png"/><Relationship Id="rId7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Relationship Id="rId4" Type="http://schemas.openxmlformats.org/officeDocument/2006/relationships/image" Target="../media/image84.png"/><Relationship Id="rId9" Type="http://schemas.openxmlformats.org/officeDocument/2006/relationships/image" Target="../media/image59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55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2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58.png"/><Relationship Id="rId5" Type="http://schemas.openxmlformats.org/officeDocument/2006/relationships/image" Target="../media/image62.png"/><Relationship Id="rId6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Relationship Id="rId5" Type="http://schemas.openxmlformats.org/officeDocument/2006/relationships/image" Target="../media/image90.png"/><Relationship Id="rId6" Type="http://schemas.openxmlformats.org/officeDocument/2006/relationships/image" Target="../media/image84.png"/><Relationship Id="rId7" Type="http://schemas.openxmlformats.org/officeDocument/2006/relationships/image" Target="../media/image60.png"/><Relationship Id="rId8" Type="http://schemas.openxmlformats.org/officeDocument/2006/relationships/image" Target="../media/image7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64.png"/><Relationship Id="rId5" Type="http://schemas.openxmlformats.org/officeDocument/2006/relationships/image" Target="../media/image63.png"/><Relationship Id="rId6" Type="http://schemas.openxmlformats.org/officeDocument/2006/relationships/image" Target="../media/image48.png"/><Relationship Id="rId7" Type="http://schemas.openxmlformats.org/officeDocument/2006/relationships/image" Target="../media/image84.png"/><Relationship Id="rId8" Type="http://schemas.openxmlformats.org/officeDocument/2006/relationships/image" Target="../media/image69.png"/><Relationship Id="rId10" Type="http://schemas.openxmlformats.org/officeDocument/2006/relationships/image" Target="../media/image5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4.png"/><Relationship Id="rId4" Type="http://schemas.openxmlformats.org/officeDocument/2006/relationships/image" Target="../media/image75.png"/><Relationship Id="rId5" Type="http://schemas.openxmlformats.org/officeDocument/2006/relationships/image" Target="../media/image89.png"/><Relationship Id="rId6" Type="http://schemas.openxmlformats.org/officeDocument/2006/relationships/image" Target="../media/image48.png"/><Relationship Id="rId7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b="0" l="19555" r="23496" t="0"/>
          <a:stretch/>
        </p:blipFill>
        <p:spPr>
          <a:xfrm>
            <a:off x="4534450" y="0"/>
            <a:ext cx="51258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0"/>
          <p:cNvSpPr/>
          <p:nvPr/>
        </p:nvSpPr>
        <p:spPr>
          <a:xfrm>
            <a:off x="0" y="0"/>
            <a:ext cx="4255500" cy="5143500"/>
          </a:xfrm>
          <a:prstGeom prst="rect">
            <a:avLst/>
          </a:prstGeom>
          <a:solidFill>
            <a:srgbClr val="02375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0"/>
          <p:cNvSpPr/>
          <p:nvPr/>
        </p:nvSpPr>
        <p:spPr>
          <a:xfrm>
            <a:off x="4255350" y="0"/>
            <a:ext cx="633300" cy="5143500"/>
          </a:xfrm>
          <a:prstGeom prst="rect">
            <a:avLst/>
          </a:prstGeom>
          <a:solidFill>
            <a:srgbClr val="2CFDBC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775" y="565350"/>
            <a:ext cx="1587323" cy="4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/>
          <p:nvPr/>
        </p:nvSpPr>
        <p:spPr>
          <a:xfrm>
            <a:off x="614800" y="1787725"/>
            <a:ext cx="34377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Beyond the pilot:</a:t>
            </a:r>
            <a:endParaRPr b="1" sz="27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What we learnt deploying Battery Passports in Production</a:t>
            </a:r>
            <a:endParaRPr b="1" sz="20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7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7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63" name="Google Shape;263;p30"/>
          <p:cNvSpPr/>
          <p:nvPr/>
        </p:nvSpPr>
        <p:spPr>
          <a:xfrm>
            <a:off x="631700" y="3169950"/>
            <a:ext cx="32769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EU Battery Passport Conference 2026</a:t>
            </a:r>
            <a:endParaRPr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64" name="Google Shape;264;p30"/>
          <p:cNvSpPr/>
          <p:nvPr/>
        </p:nvSpPr>
        <p:spPr>
          <a:xfrm>
            <a:off x="654877" y="3441424"/>
            <a:ext cx="9603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2CFDBC"/>
                </a:solidFill>
                <a:latin typeface="Poppins Medium"/>
                <a:ea typeface="Poppins Medium"/>
                <a:cs typeface="Poppins Medium"/>
                <a:sym typeface="Poppins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Get Started</a:t>
            </a:r>
            <a:endParaRPr sz="800">
              <a:solidFill>
                <a:srgbClr val="2CFDBC"/>
              </a:solidFill>
            </a:endParaRPr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188300" y="0"/>
            <a:ext cx="3716302" cy="21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7">
            <a:alphaModFix/>
          </a:blip>
          <a:srcRect b="33132" l="0" r="0" t="0"/>
          <a:stretch/>
        </p:blipFill>
        <p:spPr>
          <a:xfrm>
            <a:off x="5423225" y="1492750"/>
            <a:ext cx="3684600" cy="2136900"/>
          </a:xfrm>
          <a:prstGeom prst="roundRect">
            <a:avLst>
              <a:gd fmla="val 4158" name="adj"/>
            </a:avLst>
          </a:prstGeom>
          <a:noFill/>
          <a:ln>
            <a:noFill/>
          </a:ln>
        </p:spPr>
      </p:pic>
      <p:sp>
        <p:nvSpPr>
          <p:cNvPr id="267" name="Google Shape;267;p30"/>
          <p:cNvSpPr/>
          <p:nvPr/>
        </p:nvSpPr>
        <p:spPr>
          <a:xfrm>
            <a:off x="5490050" y="1535950"/>
            <a:ext cx="446400" cy="168600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268" name="Google Shape;268;p30"/>
          <p:cNvPicPr preferRelativeResize="0"/>
          <p:nvPr/>
        </p:nvPicPr>
        <p:blipFill rotWithShape="1">
          <a:blip r:embed="rId8">
            <a:alphaModFix/>
          </a:blip>
          <a:srcRect b="0" l="0" r="58759" t="0"/>
          <a:stretch/>
        </p:blipFill>
        <p:spPr>
          <a:xfrm>
            <a:off x="5490050" y="1535950"/>
            <a:ext cx="350749" cy="3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9"/>
          <p:cNvSpPr txBox="1"/>
          <p:nvPr>
            <p:ph type="ctrTitle"/>
          </p:nvPr>
        </p:nvSpPr>
        <p:spPr>
          <a:xfrm>
            <a:off x="720000" y="764750"/>
            <a:ext cx="7704000" cy="8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chivo"/>
                <a:ea typeface="Archivo"/>
                <a:cs typeface="Archivo"/>
                <a:sym typeface="Archivo"/>
              </a:rPr>
              <a:t>What we learned by being live</a:t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5" name="Google Shape;545;p39"/>
          <p:cNvSpPr/>
          <p:nvPr/>
        </p:nvSpPr>
        <p:spPr>
          <a:xfrm>
            <a:off x="1373975" y="2089200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46" name="Google Shape;54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88300" y="0"/>
            <a:ext cx="3716302" cy="21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9"/>
          <p:cNvSpPr/>
          <p:nvPr/>
        </p:nvSpPr>
        <p:spPr>
          <a:xfrm>
            <a:off x="3953813" y="2089200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8" name="Google Shape;548;p39"/>
          <p:cNvSpPr/>
          <p:nvPr/>
        </p:nvSpPr>
        <p:spPr>
          <a:xfrm>
            <a:off x="6533650" y="2089200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9" name="Google Shape;549;p39"/>
          <p:cNvSpPr txBox="1"/>
          <p:nvPr/>
        </p:nvSpPr>
        <p:spPr>
          <a:xfrm>
            <a:off x="800525" y="3153150"/>
            <a:ext cx="2112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DBPs must behave like </a:t>
            </a:r>
            <a:r>
              <a:rPr b="1"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infrastructure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50" name="Google Shape;550;p39"/>
          <p:cNvSpPr txBox="1"/>
          <p:nvPr/>
        </p:nvSpPr>
        <p:spPr>
          <a:xfrm>
            <a:off x="3334175" y="3153150"/>
            <a:ext cx="2112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Readiness is proven </a:t>
            </a:r>
            <a:r>
              <a:rPr b="1"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only in production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51" name="Google Shape;551;p39"/>
          <p:cNvSpPr txBox="1"/>
          <p:nvPr/>
        </p:nvSpPr>
        <p:spPr>
          <a:xfrm>
            <a:off x="5960200" y="3153150"/>
            <a:ext cx="2112000" cy="1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Experience</a:t>
            </a:r>
            <a:r>
              <a:rPr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b="1"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matters </a:t>
            </a:r>
            <a:r>
              <a:rPr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more than roadmaps</a:t>
            </a:r>
            <a:endParaRPr sz="18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52" name="Google Shape;55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8844" y="2284218"/>
            <a:ext cx="575034" cy="57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8665" y="2284224"/>
            <a:ext cx="575034" cy="57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014" y="2284236"/>
            <a:ext cx="575034" cy="57502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9"/>
          <p:cNvSpPr txBox="1"/>
          <p:nvPr/>
        </p:nvSpPr>
        <p:spPr>
          <a:xfrm>
            <a:off x="963575" y="1884025"/>
            <a:ext cx="4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#1 </a:t>
            </a:r>
            <a:endParaRPr b="1"/>
          </a:p>
        </p:txBody>
      </p:sp>
      <p:sp>
        <p:nvSpPr>
          <p:cNvPr id="556" name="Google Shape;556;p39"/>
          <p:cNvSpPr txBox="1"/>
          <p:nvPr/>
        </p:nvSpPr>
        <p:spPr>
          <a:xfrm>
            <a:off x="3543425" y="1884025"/>
            <a:ext cx="4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#2 </a:t>
            </a:r>
            <a:endParaRPr b="1"/>
          </a:p>
        </p:txBody>
      </p:sp>
      <p:sp>
        <p:nvSpPr>
          <p:cNvPr id="557" name="Google Shape;557;p39"/>
          <p:cNvSpPr txBox="1"/>
          <p:nvPr/>
        </p:nvSpPr>
        <p:spPr>
          <a:xfrm>
            <a:off x="6123275" y="1884025"/>
            <a:ext cx="4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#3</a:t>
            </a:r>
            <a:endParaRPr b="1"/>
          </a:p>
        </p:txBody>
      </p:sp>
      <p:sp>
        <p:nvSpPr>
          <p:cNvPr id="558" name="Google Shape;558;p39"/>
          <p:cNvSpPr txBox="1"/>
          <p:nvPr/>
        </p:nvSpPr>
        <p:spPr>
          <a:xfrm>
            <a:off x="720000" y="4275901"/>
            <a:ext cx="78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AFFBB"/>
                </a:solidFill>
                <a:latin typeface="Archivo"/>
                <a:ea typeface="Archivo"/>
                <a:cs typeface="Archivo"/>
                <a:sym typeface="Archivo"/>
              </a:rPr>
              <a:t>Insights drawn from multiple live deployments across mobility and energy</a:t>
            </a:r>
            <a:endParaRPr sz="1200">
              <a:solidFill>
                <a:srgbClr val="2AFFBB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075" y="855875"/>
            <a:ext cx="5910698" cy="374852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0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Spherity's modular ‘DPP Management System’</a:t>
            </a:r>
            <a:endParaRPr/>
          </a:p>
        </p:txBody>
      </p:sp>
      <p:sp>
        <p:nvSpPr>
          <p:cNvPr id="565" name="Google Shape;565;p40"/>
          <p:cNvSpPr txBox="1"/>
          <p:nvPr>
            <p:ph idx="2" type="title"/>
          </p:nvPr>
        </p:nvSpPr>
        <p:spPr>
          <a:xfrm>
            <a:off x="416525" y="465275"/>
            <a:ext cx="5515800" cy="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VERA Product Suite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6" name="Google Shape;566;p40"/>
          <p:cNvGrpSpPr/>
          <p:nvPr/>
        </p:nvGrpSpPr>
        <p:grpSpPr>
          <a:xfrm>
            <a:off x="6905946" y="3469674"/>
            <a:ext cx="1794857" cy="276900"/>
            <a:chOff x="4766321" y="3932549"/>
            <a:chExt cx="1794857" cy="276900"/>
          </a:xfrm>
        </p:grpSpPr>
        <p:pic>
          <p:nvPicPr>
            <p:cNvPr descr="Ein Bild, das Schrift, Grafiken, Logo, Grafikdesign enthält.&#10;&#10;Automatisch generierte Beschreibung" id="567" name="Google Shape;567;p40"/>
            <p:cNvPicPr preferRelativeResize="0"/>
            <p:nvPr/>
          </p:nvPicPr>
          <p:blipFill rotWithShape="1">
            <a:blip r:embed="rId4">
              <a:alphaModFix/>
            </a:blip>
            <a:srcRect b="31650" l="19623" r="64475" t="31004"/>
            <a:stretch/>
          </p:blipFill>
          <p:spPr>
            <a:xfrm>
              <a:off x="4766321" y="3946175"/>
              <a:ext cx="265750" cy="249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p40"/>
            <p:cNvSpPr txBox="1"/>
            <p:nvPr/>
          </p:nvSpPr>
          <p:spPr>
            <a:xfrm>
              <a:off x="4955878" y="3932549"/>
              <a:ext cx="1605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Catena-X </a:t>
              </a:r>
              <a:r>
                <a:rPr b="0" i="0" lang="en" sz="12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-certified</a:t>
              </a:r>
              <a:endPara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69" name="Google Shape;569;p40"/>
          <p:cNvSpPr txBox="1"/>
          <p:nvPr>
            <p:ph idx="1" type="body"/>
          </p:nvPr>
        </p:nvSpPr>
        <p:spPr>
          <a:xfrm>
            <a:off x="516075" y="2038925"/>
            <a:ext cx="2160600" cy="15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1230"/>
              <a:t>Easy creation and publishing of DPPs on the Web with Seamless Integration into SSI-based Trust Ecosystems and Data Spaces</a:t>
            </a:r>
            <a:endParaRPr sz="1230"/>
          </a:p>
        </p:txBody>
      </p:sp>
      <p:pic>
        <p:nvPicPr>
          <p:cNvPr descr="Ein Bild, das Text, Schrift, Logo, Grafiken enthält.&#10;&#10;Automatisch generierte Beschreibung" id="570" name="Google Shape;57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774" y="1306027"/>
            <a:ext cx="1550829" cy="689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41"/>
          <p:cNvGrpSpPr/>
          <p:nvPr/>
        </p:nvGrpSpPr>
        <p:grpSpPr>
          <a:xfrm>
            <a:off x="420601" y="1636150"/>
            <a:ext cx="2147400" cy="2147400"/>
            <a:chOff x="3353575" y="1883063"/>
            <a:chExt cx="2147400" cy="2147400"/>
          </a:xfrm>
        </p:grpSpPr>
        <p:sp>
          <p:nvSpPr>
            <p:cNvPr id="576" name="Google Shape;576;p41"/>
            <p:cNvSpPr/>
            <p:nvPr/>
          </p:nvSpPr>
          <p:spPr>
            <a:xfrm>
              <a:off x="3353575" y="1883063"/>
              <a:ext cx="2147400" cy="21474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577" name="Google Shape;577;p41"/>
            <p:cNvSpPr/>
            <p:nvPr/>
          </p:nvSpPr>
          <p:spPr>
            <a:xfrm>
              <a:off x="3475975" y="2005463"/>
              <a:ext cx="1902600" cy="1902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  <p:sp>
        <p:nvSpPr>
          <p:cNvPr id="578" name="Google Shape;578;p41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41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VERA’s Digital Product Passports</a:t>
            </a:r>
            <a:endParaRPr/>
          </a:p>
        </p:txBody>
      </p:sp>
      <p:grpSp>
        <p:nvGrpSpPr>
          <p:cNvPr id="580" name="Google Shape;580;p41"/>
          <p:cNvGrpSpPr/>
          <p:nvPr/>
        </p:nvGrpSpPr>
        <p:grpSpPr>
          <a:xfrm>
            <a:off x="5884399" y="1172950"/>
            <a:ext cx="2817676" cy="2930747"/>
            <a:chOff x="5515174" y="1172950"/>
            <a:chExt cx="2817676" cy="2930747"/>
          </a:xfrm>
        </p:grpSpPr>
        <p:sp>
          <p:nvSpPr>
            <p:cNvPr id="581" name="Google Shape;581;p41"/>
            <p:cNvSpPr txBox="1"/>
            <p:nvPr/>
          </p:nvSpPr>
          <p:spPr>
            <a:xfrm>
              <a:off x="5996750" y="1172950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Deployment options 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On premises and SaaS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582" name="Google Shape;582;p41"/>
            <p:cNvSpPr txBox="1"/>
            <p:nvPr/>
          </p:nvSpPr>
          <p:spPr>
            <a:xfrm>
              <a:off x="5996750" y="2521281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Standalone solution </a:t>
              </a: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with user-friendly interface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583" name="Google Shape;583;p41"/>
            <p:cNvSpPr txBox="1"/>
            <p:nvPr/>
          </p:nvSpPr>
          <p:spPr>
            <a:xfrm>
              <a:off x="5996750" y="1770166"/>
              <a:ext cx="23361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Seamless API integration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with existing systems (e.g., SAP Ariba)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584" name="Google Shape;584;p41"/>
            <p:cNvSpPr txBox="1"/>
            <p:nvPr/>
          </p:nvSpPr>
          <p:spPr>
            <a:xfrm>
              <a:off x="5996750" y="3118497"/>
              <a:ext cx="2336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Signed W3C Credentials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-177800" lvl="0" marL="2286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Archivo"/>
                <a:buChar char="●"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Non-repudiation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  <a:p>
              <a:pPr indent="-177800" lvl="0" marL="2286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Archivo"/>
                <a:buChar char="●"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EUDI Wallet comaptible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  <a:p>
              <a:pPr indent="-177800" lvl="0" marL="2286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Archivo"/>
                <a:buChar char="●"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Standardized revocation mechanism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585" name="Google Shape;585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15176" y="344465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15176" y="2616437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15176" y="128355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15174" y="1942275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41"/>
          <p:cNvGrpSpPr/>
          <p:nvPr/>
        </p:nvGrpSpPr>
        <p:grpSpPr>
          <a:xfrm>
            <a:off x="2105272" y="881045"/>
            <a:ext cx="2676540" cy="633530"/>
            <a:chOff x="2105272" y="866070"/>
            <a:chExt cx="2676540" cy="633530"/>
          </a:xfrm>
        </p:grpSpPr>
        <p:grpSp>
          <p:nvGrpSpPr>
            <p:cNvPr id="590" name="Google Shape;590;p41"/>
            <p:cNvGrpSpPr/>
            <p:nvPr/>
          </p:nvGrpSpPr>
          <p:grpSpPr>
            <a:xfrm>
              <a:off x="2105272" y="884268"/>
              <a:ext cx="2676540" cy="332893"/>
              <a:chOff x="5133707" y="3546257"/>
              <a:chExt cx="1176243" cy="146282"/>
            </a:xfrm>
          </p:grpSpPr>
          <p:sp>
            <p:nvSpPr>
              <p:cNvPr id="591" name="Google Shape;591;p41"/>
              <p:cNvSpPr/>
              <p:nvPr/>
            </p:nvSpPr>
            <p:spPr>
              <a:xfrm>
                <a:off x="5133707" y="3570945"/>
                <a:ext cx="1131300" cy="96900"/>
              </a:xfrm>
              <a:prstGeom prst="roundRect">
                <a:avLst>
                  <a:gd fmla="val 50000" name="adj"/>
                </a:avLst>
              </a:prstGeom>
              <a:solidFill>
                <a:srgbClr val="02385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grpSp>
            <p:nvGrpSpPr>
              <p:cNvPr id="592" name="Google Shape;592;p41"/>
              <p:cNvGrpSpPr/>
              <p:nvPr/>
            </p:nvGrpSpPr>
            <p:grpSpPr>
              <a:xfrm>
                <a:off x="6166155" y="3546257"/>
                <a:ext cx="143795" cy="146282"/>
                <a:chOff x="8240625" y="1248250"/>
                <a:chExt cx="354000" cy="333900"/>
              </a:xfrm>
            </p:grpSpPr>
            <p:sp>
              <p:nvSpPr>
                <p:cNvPr id="593" name="Google Shape;593;p41"/>
                <p:cNvSpPr/>
                <p:nvPr/>
              </p:nvSpPr>
              <p:spPr>
                <a:xfrm>
                  <a:off x="8240625" y="1248250"/>
                  <a:ext cx="354000" cy="333900"/>
                </a:xfrm>
                <a:prstGeom prst="ellipse">
                  <a:avLst/>
                </a:prstGeom>
                <a:solidFill>
                  <a:srgbClr val="2BFE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Archivo"/>
                    <a:ea typeface="Archivo"/>
                    <a:cs typeface="Archivo"/>
                    <a:sym typeface="Archivo"/>
                  </a:endParaRPr>
                </a:p>
              </p:txBody>
            </p:sp>
            <p:pic>
              <p:nvPicPr>
                <p:cNvPr id="594" name="Google Shape;594;p4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8298525" y="1314820"/>
                  <a:ext cx="238200" cy="2208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595" name="Google Shape;595;p41"/>
            <p:cNvSpPr txBox="1"/>
            <p:nvPr/>
          </p:nvSpPr>
          <p:spPr>
            <a:xfrm>
              <a:off x="2199575" y="1166600"/>
              <a:ext cx="21474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54000" spcFirstLastPara="1" rIns="91425" wrap="square" tIns="36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QR code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Authenticity and origin</a:t>
              </a:r>
              <a:endParaRPr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596" name="Google Shape;596;p41"/>
            <p:cNvSpPr txBox="1"/>
            <p:nvPr/>
          </p:nvSpPr>
          <p:spPr>
            <a:xfrm>
              <a:off x="2199575" y="866070"/>
              <a:ext cx="225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Unique ID &amp; authentication 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597" name="Google Shape;597;p41"/>
          <p:cNvGrpSpPr/>
          <p:nvPr/>
        </p:nvGrpSpPr>
        <p:grpSpPr>
          <a:xfrm>
            <a:off x="2563510" y="1616550"/>
            <a:ext cx="2676540" cy="633530"/>
            <a:chOff x="2105272" y="866070"/>
            <a:chExt cx="2676540" cy="633530"/>
          </a:xfrm>
        </p:grpSpPr>
        <p:grpSp>
          <p:nvGrpSpPr>
            <p:cNvPr id="598" name="Google Shape;598;p41"/>
            <p:cNvGrpSpPr/>
            <p:nvPr/>
          </p:nvGrpSpPr>
          <p:grpSpPr>
            <a:xfrm>
              <a:off x="2105272" y="884268"/>
              <a:ext cx="2676540" cy="332893"/>
              <a:chOff x="5133707" y="3546257"/>
              <a:chExt cx="1176243" cy="146282"/>
            </a:xfrm>
          </p:grpSpPr>
          <p:sp>
            <p:nvSpPr>
              <p:cNvPr id="599" name="Google Shape;599;p41"/>
              <p:cNvSpPr/>
              <p:nvPr/>
            </p:nvSpPr>
            <p:spPr>
              <a:xfrm>
                <a:off x="5133707" y="3570945"/>
                <a:ext cx="1131300" cy="96900"/>
              </a:xfrm>
              <a:prstGeom prst="roundRect">
                <a:avLst>
                  <a:gd fmla="val 50000" name="adj"/>
                </a:avLst>
              </a:prstGeom>
              <a:solidFill>
                <a:srgbClr val="02385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grpSp>
            <p:nvGrpSpPr>
              <p:cNvPr id="600" name="Google Shape;600;p41"/>
              <p:cNvGrpSpPr/>
              <p:nvPr/>
            </p:nvGrpSpPr>
            <p:grpSpPr>
              <a:xfrm>
                <a:off x="6166155" y="3546257"/>
                <a:ext cx="143795" cy="146282"/>
                <a:chOff x="8240625" y="1248250"/>
                <a:chExt cx="354000" cy="333900"/>
              </a:xfrm>
            </p:grpSpPr>
            <p:sp>
              <p:nvSpPr>
                <p:cNvPr id="601" name="Google Shape;601;p41"/>
                <p:cNvSpPr/>
                <p:nvPr/>
              </p:nvSpPr>
              <p:spPr>
                <a:xfrm>
                  <a:off x="8240625" y="1248250"/>
                  <a:ext cx="354000" cy="333900"/>
                </a:xfrm>
                <a:prstGeom prst="ellipse">
                  <a:avLst/>
                </a:prstGeom>
                <a:solidFill>
                  <a:srgbClr val="2BFE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Archivo"/>
                    <a:ea typeface="Archivo"/>
                    <a:cs typeface="Archivo"/>
                    <a:sym typeface="Archivo"/>
                  </a:endParaRPr>
                </a:p>
              </p:txBody>
            </p:sp>
            <p:pic>
              <p:nvPicPr>
                <p:cNvPr id="602" name="Google Shape;602;p4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8298525" y="1314820"/>
                  <a:ext cx="238200" cy="2208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03" name="Google Shape;603;p41"/>
            <p:cNvSpPr txBox="1"/>
            <p:nvPr/>
          </p:nvSpPr>
          <p:spPr>
            <a:xfrm>
              <a:off x="2199575" y="1166600"/>
              <a:ext cx="21474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54000" spcFirstLastPara="1" rIns="91425" wrap="square" tIns="36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Product specification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Sustainability &amp; transparency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604" name="Google Shape;604;p41"/>
            <p:cNvSpPr txBox="1"/>
            <p:nvPr/>
          </p:nvSpPr>
          <p:spPr>
            <a:xfrm>
              <a:off x="2199575" y="866070"/>
              <a:ext cx="225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Model  data &amp; materials 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605" name="Google Shape;605;p41"/>
          <p:cNvGrpSpPr/>
          <p:nvPr/>
        </p:nvGrpSpPr>
        <p:grpSpPr>
          <a:xfrm>
            <a:off x="2780172" y="2352056"/>
            <a:ext cx="2676540" cy="633530"/>
            <a:chOff x="2105272" y="866070"/>
            <a:chExt cx="2676540" cy="633530"/>
          </a:xfrm>
        </p:grpSpPr>
        <p:grpSp>
          <p:nvGrpSpPr>
            <p:cNvPr id="606" name="Google Shape;606;p41"/>
            <p:cNvGrpSpPr/>
            <p:nvPr/>
          </p:nvGrpSpPr>
          <p:grpSpPr>
            <a:xfrm>
              <a:off x="2105272" y="884268"/>
              <a:ext cx="2676540" cy="332893"/>
              <a:chOff x="5133707" y="3546257"/>
              <a:chExt cx="1176243" cy="146282"/>
            </a:xfrm>
          </p:grpSpPr>
          <p:sp>
            <p:nvSpPr>
              <p:cNvPr id="607" name="Google Shape;607;p41"/>
              <p:cNvSpPr/>
              <p:nvPr/>
            </p:nvSpPr>
            <p:spPr>
              <a:xfrm>
                <a:off x="5133707" y="3570945"/>
                <a:ext cx="1131300" cy="96900"/>
              </a:xfrm>
              <a:prstGeom prst="roundRect">
                <a:avLst>
                  <a:gd fmla="val 50000" name="adj"/>
                </a:avLst>
              </a:prstGeom>
              <a:solidFill>
                <a:srgbClr val="02385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grpSp>
            <p:nvGrpSpPr>
              <p:cNvPr id="608" name="Google Shape;608;p41"/>
              <p:cNvGrpSpPr/>
              <p:nvPr/>
            </p:nvGrpSpPr>
            <p:grpSpPr>
              <a:xfrm>
                <a:off x="6166155" y="3546257"/>
                <a:ext cx="143795" cy="146282"/>
                <a:chOff x="8240625" y="1248250"/>
                <a:chExt cx="354000" cy="333900"/>
              </a:xfrm>
            </p:grpSpPr>
            <p:sp>
              <p:nvSpPr>
                <p:cNvPr id="609" name="Google Shape;609;p41"/>
                <p:cNvSpPr/>
                <p:nvPr/>
              </p:nvSpPr>
              <p:spPr>
                <a:xfrm>
                  <a:off x="8240625" y="1248250"/>
                  <a:ext cx="354000" cy="333900"/>
                </a:xfrm>
                <a:prstGeom prst="ellipse">
                  <a:avLst/>
                </a:prstGeom>
                <a:solidFill>
                  <a:srgbClr val="2BFE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Archivo"/>
                    <a:ea typeface="Archivo"/>
                    <a:cs typeface="Archivo"/>
                    <a:sym typeface="Archivo"/>
                  </a:endParaRPr>
                </a:p>
              </p:txBody>
            </p:sp>
            <p:pic>
              <p:nvPicPr>
                <p:cNvPr id="610" name="Google Shape;610;p4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8298525" y="1314820"/>
                  <a:ext cx="238200" cy="2208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11" name="Google Shape;611;p41"/>
            <p:cNvSpPr txBox="1"/>
            <p:nvPr/>
          </p:nvSpPr>
          <p:spPr>
            <a:xfrm>
              <a:off x="2199575" y="1166600"/>
              <a:ext cx="21474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54000" spcFirstLastPara="1" rIns="91425" wrap="square" tIns="36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Traceability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Quality control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612" name="Google Shape;612;p41"/>
            <p:cNvSpPr txBox="1"/>
            <p:nvPr/>
          </p:nvSpPr>
          <p:spPr>
            <a:xfrm>
              <a:off x="2199575" y="866070"/>
              <a:ext cx="225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Batch &amp; manufacturing info  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613" name="Google Shape;613;p41"/>
          <p:cNvGrpSpPr/>
          <p:nvPr/>
        </p:nvGrpSpPr>
        <p:grpSpPr>
          <a:xfrm>
            <a:off x="2563510" y="3087561"/>
            <a:ext cx="2676540" cy="633530"/>
            <a:chOff x="2105272" y="866070"/>
            <a:chExt cx="2676540" cy="633530"/>
          </a:xfrm>
        </p:grpSpPr>
        <p:grpSp>
          <p:nvGrpSpPr>
            <p:cNvPr id="614" name="Google Shape;614;p41"/>
            <p:cNvGrpSpPr/>
            <p:nvPr/>
          </p:nvGrpSpPr>
          <p:grpSpPr>
            <a:xfrm>
              <a:off x="2105272" y="884268"/>
              <a:ext cx="2676540" cy="332893"/>
              <a:chOff x="5133707" y="3546257"/>
              <a:chExt cx="1176243" cy="146282"/>
            </a:xfrm>
          </p:grpSpPr>
          <p:sp>
            <p:nvSpPr>
              <p:cNvPr id="615" name="Google Shape;615;p41"/>
              <p:cNvSpPr/>
              <p:nvPr/>
            </p:nvSpPr>
            <p:spPr>
              <a:xfrm>
                <a:off x="5133707" y="3570945"/>
                <a:ext cx="1131300" cy="96900"/>
              </a:xfrm>
              <a:prstGeom prst="roundRect">
                <a:avLst>
                  <a:gd fmla="val 50000" name="adj"/>
                </a:avLst>
              </a:prstGeom>
              <a:solidFill>
                <a:srgbClr val="02385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grpSp>
            <p:nvGrpSpPr>
              <p:cNvPr id="616" name="Google Shape;616;p41"/>
              <p:cNvGrpSpPr/>
              <p:nvPr/>
            </p:nvGrpSpPr>
            <p:grpSpPr>
              <a:xfrm>
                <a:off x="6166155" y="3546257"/>
                <a:ext cx="143795" cy="146282"/>
                <a:chOff x="8240625" y="1248250"/>
                <a:chExt cx="354000" cy="333900"/>
              </a:xfrm>
            </p:grpSpPr>
            <p:sp>
              <p:nvSpPr>
                <p:cNvPr id="617" name="Google Shape;617;p41"/>
                <p:cNvSpPr/>
                <p:nvPr/>
              </p:nvSpPr>
              <p:spPr>
                <a:xfrm>
                  <a:off x="8240625" y="1248250"/>
                  <a:ext cx="354000" cy="333900"/>
                </a:xfrm>
                <a:prstGeom prst="ellipse">
                  <a:avLst/>
                </a:prstGeom>
                <a:solidFill>
                  <a:srgbClr val="2BFE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Archivo"/>
                    <a:ea typeface="Archivo"/>
                    <a:cs typeface="Archivo"/>
                    <a:sym typeface="Archivo"/>
                  </a:endParaRPr>
                </a:p>
              </p:txBody>
            </p:sp>
            <p:pic>
              <p:nvPicPr>
                <p:cNvPr id="618" name="Google Shape;618;p4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8298525" y="1314820"/>
                  <a:ext cx="238200" cy="2208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19" name="Google Shape;619;p41"/>
            <p:cNvSpPr txBox="1"/>
            <p:nvPr/>
          </p:nvSpPr>
          <p:spPr>
            <a:xfrm>
              <a:off x="2199575" y="1166600"/>
              <a:ext cx="21474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54000" spcFirstLastPara="1" rIns="91425" wrap="square" tIns="36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Transfer of ownership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History &amp; resale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620" name="Google Shape;620;p41"/>
            <p:cNvSpPr txBox="1"/>
            <p:nvPr/>
          </p:nvSpPr>
          <p:spPr>
            <a:xfrm>
              <a:off x="2199575" y="866070"/>
              <a:ext cx="225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Ownership &amp; Lifecycle  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621" name="Google Shape;621;p41"/>
          <p:cNvGrpSpPr/>
          <p:nvPr/>
        </p:nvGrpSpPr>
        <p:grpSpPr>
          <a:xfrm>
            <a:off x="2105272" y="3823067"/>
            <a:ext cx="2676540" cy="633530"/>
            <a:chOff x="2105272" y="866070"/>
            <a:chExt cx="2676540" cy="633530"/>
          </a:xfrm>
        </p:grpSpPr>
        <p:grpSp>
          <p:nvGrpSpPr>
            <p:cNvPr id="622" name="Google Shape;622;p41"/>
            <p:cNvGrpSpPr/>
            <p:nvPr/>
          </p:nvGrpSpPr>
          <p:grpSpPr>
            <a:xfrm>
              <a:off x="2105272" y="884268"/>
              <a:ext cx="2676540" cy="332893"/>
              <a:chOff x="5133707" y="3546257"/>
              <a:chExt cx="1176243" cy="146282"/>
            </a:xfrm>
          </p:grpSpPr>
          <p:sp>
            <p:nvSpPr>
              <p:cNvPr id="623" name="Google Shape;623;p41"/>
              <p:cNvSpPr/>
              <p:nvPr/>
            </p:nvSpPr>
            <p:spPr>
              <a:xfrm>
                <a:off x="5133707" y="3570945"/>
                <a:ext cx="1131300" cy="96900"/>
              </a:xfrm>
              <a:prstGeom prst="roundRect">
                <a:avLst>
                  <a:gd fmla="val 50000" name="adj"/>
                </a:avLst>
              </a:prstGeom>
              <a:solidFill>
                <a:srgbClr val="02385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grpSp>
            <p:nvGrpSpPr>
              <p:cNvPr id="624" name="Google Shape;624;p41"/>
              <p:cNvGrpSpPr/>
              <p:nvPr/>
            </p:nvGrpSpPr>
            <p:grpSpPr>
              <a:xfrm>
                <a:off x="6166155" y="3546257"/>
                <a:ext cx="143795" cy="146282"/>
                <a:chOff x="8240625" y="1248250"/>
                <a:chExt cx="354000" cy="333900"/>
              </a:xfrm>
            </p:grpSpPr>
            <p:sp>
              <p:nvSpPr>
                <p:cNvPr id="625" name="Google Shape;625;p41"/>
                <p:cNvSpPr/>
                <p:nvPr/>
              </p:nvSpPr>
              <p:spPr>
                <a:xfrm>
                  <a:off x="8240625" y="1248250"/>
                  <a:ext cx="354000" cy="333900"/>
                </a:xfrm>
                <a:prstGeom prst="ellipse">
                  <a:avLst/>
                </a:prstGeom>
                <a:solidFill>
                  <a:srgbClr val="2BFE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Archivo"/>
                    <a:ea typeface="Archivo"/>
                    <a:cs typeface="Archivo"/>
                    <a:sym typeface="Archivo"/>
                  </a:endParaRPr>
                </a:p>
              </p:txBody>
            </p:sp>
            <p:pic>
              <p:nvPicPr>
                <p:cNvPr id="626" name="Google Shape;626;p4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8298525" y="1314820"/>
                  <a:ext cx="238200" cy="2208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27" name="Google Shape;627;p41"/>
            <p:cNvSpPr txBox="1"/>
            <p:nvPr/>
          </p:nvSpPr>
          <p:spPr>
            <a:xfrm>
              <a:off x="2199575" y="1166600"/>
              <a:ext cx="21474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54000" spcFirstLastPara="1" rIns="91425" wrap="square" tIns="36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Recycling and return programs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Circularity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628" name="Google Shape;628;p41"/>
            <p:cNvSpPr txBox="1"/>
            <p:nvPr/>
          </p:nvSpPr>
          <p:spPr>
            <a:xfrm>
              <a:off x="2199575" y="866070"/>
              <a:ext cx="225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Recycling options 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629" name="Google Shape;629;p41"/>
          <p:cNvGrpSpPr/>
          <p:nvPr/>
        </p:nvGrpSpPr>
        <p:grpSpPr>
          <a:xfrm>
            <a:off x="5668875" y="963100"/>
            <a:ext cx="3163500" cy="3493500"/>
            <a:chOff x="5299650" y="963100"/>
            <a:chExt cx="3163500" cy="3493500"/>
          </a:xfrm>
        </p:grpSpPr>
        <p:sp>
          <p:nvSpPr>
            <p:cNvPr id="630" name="Google Shape;630;p41"/>
            <p:cNvSpPr/>
            <p:nvPr/>
          </p:nvSpPr>
          <p:spPr>
            <a:xfrm>
              <a:off x="5299650" y="963100"/>
              <a:ext cx="3163500" cy="3493500"/>
            </a:xfrm>
            <a:prstGeom prst="roundRect">
              <a:avLst>
                <a:gd fmla="val 5239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1"/>
            <p:cNvSpPr txBox="1"/>
            <p:nvPr/>
          </p:nvSpPr>
          <p:spPr>
            <a:xfrm>
              <a:off x="5996750" y="1172950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Custom domain hosting 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for brand consistency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632" name="Google Shape;632;p41"/>
            <p:cNvSpPr txBox="1"/>
            <p:nvPr/>
          </p:nvSpPr>
          <p:spPr>
            <a:xfrm>
              <a:off x="5996750" y="2521281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Seamless integration </a:t>
              </a: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with flexible APIs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633" name="Google Shape;633;p41"/>
            <p:cNvSpPr txBox="1"/>
            <p:nvPr/>
          </p:nvSpPr>
          <p:spPr>
            <a:xfrm>
              <a:off x="5996750" y="1847103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White-labeling 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with fully brandable interface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634" name="Google Shape;634;p41"/>
            <p:cNvSpPr txBox="1"/>
            <p:nvPr/>
          </p:nvSpPr>
          <p:spPr>
            <a:xfrm>
              <a:off x="5996750" y="3118497"/>
              <a:ext cx="2336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Signed W3C Credentials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-177800" lvl="0" marL="2286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Archivo"/>
                <a:buChar char="●"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Non-repudiation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  <a:p>
              <a:pPr indent="-177800" lvl="0" marL="2286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Archivo"/>
                <a:buChar char="●"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EUDI Wallet compatible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  <a:p>
              <a:pPr indent="-177800" lvl="0" marL="2286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Archivo"/>
                <a:buChar char="●"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Standardized revocation mechanism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635" name="Google Shape;635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15176" y="344465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15176" y="1942262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15176" y="128355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15174" y="2616425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9" name="Google Shape;639;p41"/>
          <p:cNvSpPr/>
          <p:nvPr/>
        </p:nvSpPr>
        <p:spPr>
          <a:xfrm rot="-5400000">
            <a:off x="435175" y="960500"/>
            <a:ext cx="1164900" cy="117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87055" rotWithShape="0" algn="bl" dir="5400000" dist="29018">
              <a:srgbClr val="000000">
                <a:alpha val="50000"/>
              </a:srgbClr>
            </a:outerShdw>
          </a:effectLst>
        </p:spPr>
        <p:txBody>
          <a:bodyPr anchorCtr="0" anchor="ctr" bIns="139275" lIns="139275" spcFirstLastPara="1" rIns="139275" wrap="square" tIns="139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8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8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8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8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640" name="Google Shape;64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21987" y="1930352"/>
            <a:ext cx="3502162" cy="1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1"/>
          <p:cNvPicPr preferRelativeResize="0"/>
          <p:nvPr/>
        </p:nvPicPr>
        <p:blipFill rotWithShape="1">
          <a:blip r:embed="rId9">
            <a:alphaModFix/>
          </a:blip>
          <a:srcRect b="8547" l="9408" r="7844" t="7156"/>
          <a:stretch/>
        </p:blipFill>
        <p:spPr>
          <a:xfrm>
            <a:off x="499954" y="1018242"/>
            <a:ext cx="1035219" cy="1054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2"/>
          <p:cNvSpPr/>
          <p:nvPr/>
        </p:nvSpPr>
        <p:spPr>
          <a:xfrm>
            <a:off x="50" y="814525"/>
            <a:ext cx="9144000" cy="3989100"/>
          </a:xfrm>
          <a:prstGeom prst="rect">
            <a:avLst/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47" name="Google Shape;647;p42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2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sets Spherity apart</a:t>
            </a:r>
            <a:endParaRPr/>
          </a:p>
        </p:txBody>
      </p:sp>
      <p:grpSp>
        <p:nvGrpSpPr>
          <p:cNvPr id="649" name="Google Shape;649;p42"/>
          <p:cNvGrpSpPr/>
          <p:nvPr/>
        </p:nvGrpSpPr>
        <p:grpSpPr>
          <a:xfrm>
            <a:off x="963695" y="980613"/>
            <a:ext cx="2667910" cy="661800"/>
            <a:chOff x="521657" y="1877524"/>
            <a:chExt cx="2667910" cy="661800"/>
          </a:xfrm>
        </p:grpSpPr>
        <p:sp>
          <p:nvSpPr>
            <p:cNvPr id="650" name="Google Shape;650;p42"/>
            <p:cNvSpPr txBox="1"/>
            <p:nvPr/>
          </p:nvSpPr>
          <p:spPr>
            <a:xfrm>
              <a:off x="982767" y="1877524"/>
              <a:ext cx="2206800" cy="6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rgbClr val="2BFEBB"/>
                  </a:solidFill>
                  <a:latin typeface="Archivo"/>
                  <a:ea typeface="Archivo"/>
                  <a:cs typeface="Archivo"/>
                  <a:sym typeface="Archivo"/>
                </a:rPr>
                <a:t>Flexibility &amp; Modularity</a:t>
              </a:r>
              <a:endParaRPr sz="1100">
                <a:solidFill>
                  <a:srgbClr val="2BFEBB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Modular, schema-driven architecture for custom DPP setups</a:t>
              </a:r>
              <a:endParaRPr b="1"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651" name="Google Shape;651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1657" y="1877525"/>
              <a:ext cx="461100" cy="46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2" name="Google Shape;652;p42"/>
          <p:cNvGrpSpPr/>
          <p:nvPr/>
        </p:nvGrpSpPr>
        <p:grpSpPr>
          <a:xfrm>
            <a:off x="509082" y="2173050"/>
            <a:ext cx="2668193" cy="609012"/>
            <a:chOff x="2085852" y="1877525"/>
            <a:chExt cx="2668193" cy="609012"/>
          </a:xfrm>
        </p:grpSpPr>
        <p:sp>
          <p:nvSpPr>
            <p:cNvPr id="653" name="Google Shape;653;p42"/>
            <p:cNvSpPr txBox="1"/>
            <p:nvPr/>
          </p:nvSpPr>
          <p:spPr>
            <a:xfrm>
              <a:off x="2546944" y="1877538"/>
              <a:ext cx="2207100" cy="6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AFEBA"/>
                  </a:solidFill>
                  <a:latin typeface="Archivo"/>
                  <a:ea typeface="Archivo"/>
                  <a:cs typeface="Archivo"/>
                  <a:sym typeface="Archivo"/>
                </a:rPr>
                <a:t>Integration ready</a:t>
              </a:r>
              <a:r>
                <a:rPr b="1" lang="en" sz="11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 </a:t>
              </a:r>
              <a:endParaRPr sz="9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Low configuration  effort on the  DPP solution side</a:t>
              </a:r>
              <a:endParaRPr b="1"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654" name="Google Shape;654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85852" y="1877525"/>
              <a:ext cx="461099" cy="46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5" name="Google Shape;655;p42"/>
          <p:cNvGrpSpPr/>
          <p:nvPr/>
        </p:nvGrpSpPr>
        <p:grpSpPr>
          <a:xfrm>
            <a:off x="963548" y="3289288"/>
            <a:ext cx="2668200" cy="815712"/>
            <a:chOff x="3649385" y="1877525"/>
            <a:chExt cx="2668200" cy="815712"/>
          </a:xfrm>
        </p:grpSpPr>
        <p:sp>
          <p:nvSpPr>
            <p:cNvPr id="656" name="Google Shape;656;p42"/>
            <p:cNvSpPr txBox="1"/>
            <p:nvPr/>
          </p:nvSpPr>
          <p:spPr>
            <a:xfrm>
              <a:off x="4110485" y="1877538"/>
              <a:ext cx="2207100" cy="8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BFEBB"/>
                  </a:solidFill>
                  <a:latin typeface="Archivo"/>
                  <a:ea typeface="Archivo"/>
                  <a:cs typeface="Archivo"/>
                  <a:sym typeface="Archivo"/>
                </a:rPr>
                <a:t>Digital Identity &amp; Verifiability</a:t>
              </a:r>
              <a:endParaRPr b="1" sz="1100">
                <a:solidFill>
                  <a:srgbClr val="2BFEBB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Use of Decentralized Identifiers (DIDs) and Verifiable Credentials</a:t>
              </a:r>
              <a:endPara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In line with CIRPASS 2 blueprint </a:t>
              </a:r>
              <a:endPara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657" name="Google Shape;657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49385" y="1877525"/>
              <a:ext cx="461100" cy="46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42"/>
          <p:cNvGrpSpPr/>
          <p:nvPr/>
        </p:nvGrpSpPr>
        <p:grpSpPr>
          <a:xfrm>
            <a:off x="6005621" y="1187838"/>
            <a:ext cx="2531704" cy="985212"/>
            <a:chOff x="6777631" y="1877525"/>
            <a:chExt cx="2531704" cy="985212"/>
          </a:xfrm>
        </p:grpSpPr>
        <p:sp>
          <p:nvSpPr>
            <p:cNvPr id="659" name="Google Shape;659;p42"/>
            <p:cNvSpPr txBox="1"/>
            <p:nvPr/>
          </p:nvSpPr>
          <p:spPr>
            <a:xfrm>
              <a:off x="7238734" y="1877538"/>
              <a:ext cx="2070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BFEBB"/>
                  </a:solidFill>
                  <a:latin typeface="Archivo"/>
                  <a:ea typeface="Archivo"/>
                  <a:cs typeface="Archivo"/>
                  <a:sym typeface="Archivo"/>
                </a:rPr>
                <a:t>DPPs already on the road</a:t>
              </a:r>
              <a:r>
                <a:rPr b="1" lang="en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	</a:t>
              </a:r>
              <a:br>
                <a:rPr lang="en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</a:br>
              <a:r>
                <a:rPr lang="en"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Solution already in production. Proven with customers like Solaris and other European manufacturers</a:t>
              </a:r>
              <a:endPara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660" name="Google Shape;660;p4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77631" y="1877525"/>
              <a:ext cx="461099" cy="461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1" name="Google Shape;661;p42"/>
          <p:cNvGrpSpPr/>
          <p:nvPr/>
        </p:nvGrpSpPr>
        <p:grpSpPr>
          <a:xfrm>
            <a:off x="6282520" y="3020026"/>
            <a:ext cx="2163607" cy="1457124"/>
            <a:chOff x="521657" y="1877525"/>
            <a:chExt cx="2163607" cy="1457124"/>
          </a:xfrm>
        </p:grpSpPr>
        <p:sp>
          <p:nvSpPr>
            <p:cNvPr id="662" name="Google Shape;662;p42"/>
            <p:cNvSpPr txBox="1"/>
            <p:nvPr/>
          </p:nvSpPr>
          <p:spPr>
            <a:xfrm>
              <a:off x="982764" y="1887749"/>
              <a:ext cx="17025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rgbClr val="2BFEBB"/>
                  </a:solidFill>
                  <a:latin typeface="Archivo"/>
                  <a:ea typeface="Archivo"/>
                  <a:cs typeface="Archivo"/>
                  <a:sym typeface="Archivo"/>
                </a:rPr>
                <a:t>EU Business </a:t>
              </a:r>
              <a:endParaRPr b="1" sz="1100">
                <a:solidFill>
                  <a:srgbClr val="2BFEBB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rgbClr val="2BFEBB"/>
                  </a:solidFill>
                  <a:latin typeface="Archivo"/>
                  <a:ea typeface="Archivo"/>
                  <a:cs typeface="Archivo"/>
                  <a:sym typeface="Archivo"/>
                </a:rPr>
                <a:t>Wallet Integration</a:t>
              </a:r>
              <a:endParaRPr b="1" sz="1100">
                <a:solidFill>
                  <a:srgbClr val="2BFEBB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Ready for integration with the European Digital Identity Wallet (eIDAS 2.0)</a:t>
              </a:r>
              <a:endPara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rPr>
                <a:t>Strategic partnerships in place</a:t>
              </a:r>
              <a:endParaRPr sz="1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663" name="Google Shape;663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1657" y="1877525"/>
              <a:ext cx="461100" cy="461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4" name="Google Shape;664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59214" y="1384697"/>
            <a:ext cx="4215221" cy="237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677" l="0" r="0" t="7677"/>
          <a:stretch/>
        </p:blipFill>
        <p:spPr>
          <a:xfrm>
            <a:off x="-47325" y="-47325"/>
            <a:ext cx="9200701" cy="51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3"/>
          <p:cNvSpPr txBox="1"/>
          <p:nvPr/>
        </p:nvSpPr>
        <p:spPr>
          <a:xfrm>
            <a:off x="5679038" y="2691390"/>
            <a:ext cx="2181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Get in touch</a:t>
            </a:r>
            <a:endParaRPr b="1" i="0" sz="1100" u="none" cap="none" strike="noStrike">
              <a:solidFill>
                <a:srgbClr val="000000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671" name="Google Shape;6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1655" y="975013"/>
            <a:ext cx="1540690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188300" y="0"/>
            <a:ext cx="3716302" cy="21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3"/>
          <p:cNvSpPr txBox="1"/>
          <p:nvPr/>
        </p:nvSpPr>
        <p:spPr>
          <a:xfrm>
            <a:off x="897300" y="2052464"/>
            <a:ext cx="36747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2027 is around the corner</a:t>
            </a:r>
            <a:endParaRPr sz="18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Act Now to Lead the Digital Battery Economy</a:t>
            </a:r>
            <a:endParaRPr b="1" sz="2400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674" name="Google Shape;674;p43"/>
          <p:cNvGrpSpPr/>
          <p:nvPr/>
        </p:nvGrpSpPr>
        <p:grpSpPr>
          <a:xfrm>
            <a:off x="5045025" y="3476175"/>
            <a:ext cx="3449337" cy="1169700"/>
            <a:chOff x="6921513" y="5044525"/>
            <a:chExt cx="3449337" cy="1169700"/>
          </a:xfrm>
        </p:grpSpPr>
        <p:pic>
          <p:nvPicPr>
            <p:cNvPr id="675" name="Google Shape;675;p43"/>
            <p:cNvPicPr preferRelativeResize="0"/>
            <p:nvPr/>
          </p:nvPicPr>
          <p:blipFill rotWithShape="1">
            <a:blip r:embed="rId6">
              <a:alphaModFix/>
            </a:blip>
            <a:srcRect b="13822" l="15250" r="11853" t="0"/>
            <a:stretch/>
          </p:blipFill>
          <p:spPr>
            <a:xfrm>
              <a:off x="6921513" y="5044525"/>
              <a:ext cx="1149900" cy="10080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676" name="Google Shape;676;p43"/>
            <p:cNvSpPr txBox="1"/>
            <p:nvPr/>
          </p:nvSpPr>
          <p:spPr>
            <a:xfrm>
              <a:off x="8071350" y="5044525"/>
              <a:ext cx="22995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Archivo"/>
                  <a:ea typeface="Archivo"/>
                  <a:cs typeface="Archivo"/>
                  <a:sym typeface="Archivo"/>
                </a:rPr>
                <a:t>Giuseppe Benenati</a:t>
              </a:r>
              <a:endParaRPr i="0" sz="1100" u="none" cap="none" strike="noStrike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Archivo"/>
                  <a:ea typeface="Archivo"/>
                  <a:cs typeface="Archivo"/>
                  <a:sym typeface="Archivo"/>
                </a:rPr>
                <a:t>Director Sales @Spherity</a:t>
              </a:r>
              <a:endParaRPr i="0" sz="1100" u="none" cap="none" strike="noStrike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u="sng">
                  <a:solidFill>
                    <a:schemeClr val="hlink"/>
                  </a:solidFill>
                  <a:latin typeface="Archivo"/>
                  <a:ea typeface="Archivo"/>
                  <a:cs typeface="Archivo"/>
                  <a:sym typeface="Archivo"/>
                  <a:hlinkClick r:id="rId7"/>
                </a:rPr>
                <a:t>giuseppe.benenati@spherity.com</a:t>
              </a:r>
              <a:endParaRPr sz="11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rchivo"/>
                  <a:ea typeface="Archivo"/>
                  <a:cs typeface="Archivo"/>
                  <a:sym typeface="Archivo"/>
                </a:rPr>
                <a:t>+39 329 6975485</a:t>
              </a:r>
              <a:endParaRPr i="0" sz="1100" u="none" cap="none" strike="noStrike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u="sng">
                  <a:solidFill>
                    <a:schemeClr val="hlink"/>
                  </a:solidFill>
                  <a:latin typeface="Archivo"/>
                  <a:ea typeface="Archivo"/>
                  <a:cs typeface="Archivo"/>
                  <a:sym typeface="Archivo"/>
                  <a:hlinkClick r:id="rId8"/>
                </a:rPr>
                <a:t>www.spherity.com</a:t>
              </a:r>
              <a:endParaRPr sz="11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74" name="Google Shape;274;p31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Spherity Ecosystem</a:t>
            </a:r>
            <a:endParaRPr/>
          </a:p>
        </p:txBody>
      </p:sp>
      <p:sp>
        <p:nvSpPr>
          <p:cNvPr id="275" name="Google Shape;275;p31"/>
          <p:cNvSpPr/>
          <p:nvPr/>
        </p:nvSpPr>
        <p:spPr>
          <a:xfrm>
            <a:off x="0" y="2131200"/>
            <a:ext cx="9144000" cy="265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1714500" wrap="square" tIns="2743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76" name="Google Shape;276;p31"/>
          <p:cNvSpPr/>
          <p:nvPr/>
        </p:nvSpPr>
        <p:spPr>
          <a:xfrm>
            <a:off x="296023" y="877550"/>
            <a:ext cx="3142500" cy="2697000"/>
          </a:xfrm>
          <a:prstGeom prst="roundRect">
            <a:avLst>
              <a:gd fmla="val 8670" name="adj"/>
            </a:avLst>
          </a:prstGeom>
          <a:solidFill>
            <a:srgbClr val="023851"/>
          </a:solidFill>
          <a:ln>
            <a:noFill/>
          </a:ln>
        </p:spPr>
        <p:txBody>
          <a:bodyPr anchorCtr="0" anchor="t" bIns="34275" lIns="137150" spcFirstLastPara="1" rIns="1714500" wrap="square" tIns="2743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u="none" cap="none" strike="noStrike">
                <a:solidFill>
                  <a:srgbClr val="2BFEBB"/>
                </a:solidFill>
                <a:latin typeface="Archivo"/>
                <a:ea typeface="Archivo"/>
                <a:cs typeface="Archivo"/>
                <a:sym typeface="Archivo"/>
              </a:rPr>
              <a:t>Founded in 2017</a:t>
            </a:r>
            <a:endParaRPr b="1" i="0" sz="1300" u="none" cap="none" strike="noStrike">
              <a:solidFill>
                <a:srgbClr val="2BFEBB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Dortmund, Germany (HQ) </a:t>
            </a:r>
            <a:b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</a:br>
            <a: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New York, USA</a:t>
            </a:r>
            <a:b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</a:br>
            <a: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32 Employees</a:t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Offering:</a:t>
            </a:r>
            <a: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b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</a:br>
            <a: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Digital Wallet, Digital Product Passport, and Credentialing Solutions</a:t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Core Industries:</a:t>
            </a:r>
            <a:br>
              <a:rPr b="1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</a:br>
            <a:r>
              <a:rPr b="0" i="0" lang="en" sz="10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Life Sciences, Financial Services, Automotive, Manufacturing, Energy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3754615" y="964525"/>
            <a:ext cx="3632400" cy="10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600" u="none" cap="none" strike="noStrike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Products</a:t>
            </a:r>
            <a:endParaRPr b="0" i="0" sz="1600" u="none" cap="none" strike="noStrike">
              <a:solidFill>
                <a:srgbClr val="02385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146050" lvl="0" marL="152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23851"/>
              </a:buClr>
              <a:buSzPts val="900"/>
              <a:buFont typeface="Archivo"/>
              <a:buChar char="➔"/>
            </a:pPr>
            <a:r>
              <a:rPr b="0" i="0" lang="en" sz="1050" u="none" cap="none" strike="noStrike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Enterprise Identity for </a:t>
            </a:r>
            <a:r>
              <a:rPr b="1" i="0" lang="en" sz="1050" u="none" cap="none" strike="noStrike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US Pharma Industry</a:t>
            </a:r>
            <a:endParaRPr/>
          </a:p>
          <a:p>
            <a:pPr indent="-146050" lvl="0" marL="152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23851"/>
              </a:buClr>
              <a:buSzPts val="900"/>
              <a:buFont typeface="Archivo"/>
              <a:buChar char="➔"/>
            </a:pPr>
            <a:r>
              <a:rPr b="1" i="0" lang="en" sz="1050" u="none" cap="none" strike="noStrike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EU Business Wallet solutions </a:t>
            </a:r>
            <a:endParaRPr/>
          </a:p>
          <a:p>
            <a:pPr indent="-146050" lvl="0" marL="152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23851"/>
              </a:buClr>
              <a:buSzPts val="900"/>
              <a:buFont typeface="Archivo"/>
              <a:buChar char="➔"/>
            </a:pPr>
            <a:r>
              <a:rPr b="1" i="0" lang="en" sz="1050" u="none" cap="none" strike="noStrike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Digital Product Passport Solutions </a:t>
            </a:r>
            <a:r>
              <a:rPr b="0" i="0" lang="en" sz="1050" u="none" cap="none" strike="noStrike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(DPP)</a:t>
            </a:r>
            <a:endParaRPr b="1" i="0" sz="1050" u="none" cap="none" strike="noStrike">
              <a:solidFill>
                <a:srgbClr val="02385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descr="Image result for novartis logo" id="278" name="Google Shape;27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4780" y="2787118"/>
            <a:ext cx="485653" cy="8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3019" y="2938977"/>
            <a:ext cx="522806" cy="133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any name&#10;&#10;Description automatically generated with low confidence" id="280" name="Google Shape;280;p31"/>
          <p:cNvPicPr preferRelativeResize="0"/>
          <p:nvPr/>
        </p:nvPicPr>
        <p:blipFill rotWithShape="1">
          <a:blip r:embed="rId5">
            <a:alphaModFix/>
          </a:blip>
          <a:srcRect b="28247" l="0" r="0" t="30779"/>
          <a:stretch/>
        </p:blipFill>
        <p:spPr>
          <a:xfrm>
            <a:off x="3986772" y="3130674"/>
            <a:ext cx="718476" cy="156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imler Brand &amp; Design Navigator" id="281" name="Google Shape;28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6990" y="3161485"/>
            <a:ext cx="451520" cy="69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ClipArt enthält.&#10;&#10;Automatisch generierte Beschreibung" id="282" name="Google Shape;28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52929" y="3381201"/>
            <a:ext cx="382985" cy="6242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4011352" y="2492184"/>
            <a:ext cx="10287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" sz="900" u="none" cap="none" strike="noStrike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Customers</a:t>
            </a:r>
            <a:endParaRPr/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80646" y="2751689"/>
            <a:ext cx="420003" cy="15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24379" y="2962608"/>
            <a:ext cx="453565" cy="9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80658" y="3356610"/>
            <a:ext cx="617377" cy="9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1"/>
          <p:cNvPicPr preferRelativeResize="0"/>
          <p:nvPr/>
        </p:nvPicPr>
        <p:blipFill rotWithShape="1">
          <a:blip r:embed="rId11">
            <a:alphaModFix/>
          </a:blip>
          <a:srcRect b="29868" l="0" r="0" t="24952"/>
          <a:stretch/>
        </p:blipFill>
        <p:spPr>
          <a:xfrm>
            <a:off x="5957629" y="2731891"/>
            <a:ext cx="403736" cy="2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1"/>
          <p:cNvSpPr txBox="1"/>
          <p:nvPr/>
        </p:nvSpPr>
        <p:spPr>
          <a:xfrm>
            <a:off x="5856686" y="2490651"/>
            <a:ext cx="9459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" sz="900" u="none" cap="none" strike="noStrike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Partners</a:t>
            </a:r>
            <a:endParaRPr/>
          </a:p>
        </p:txBody>
      </p:sp>
      <p:pic>
        <p:nvPicPr>
          <p:cNvPr id="289" name="Google Shape;289;p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83025" y="3010633"/>
            <a:ext cx="522799" cy="12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45972" y="2743670"/>
            <a:ext cx="453566" cy="12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496398" y="2930755"/>
            <a:ext cx="352714" cy="24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 rotWithShape="1">
          <a:blip r:embed="rId15">
            <a:alphaModFix/>
          </a:blip>
          <a:srcRect b="27416" l="0" r="0" t="34153"/>
          <a:stretch/>
        </p:blipFill>
        <p:spPr>
          <a:xfrm>
            <a:off x="5901599" y="3250376"/>
            <a:ext cx="11073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1"/>
          <p:cNvSpPr txBox="1"/>
          <p:nvPr/>
        </p:nvSpPr>
        <p:spPr>
          <a:xfrm>
            <a:off x="7745258" y="2491014"/>
            <a:ext cx="10287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" sz="900" u="none" cap="none" strike="noStrike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Certificates</a:t>
            </a:r>
            <a:endParaRPr/>
          </a:p>
        </p:txBody>
      </p:sp>
      <p:pic>
        <p:nvPicPr>
          <p:cNvPr descr="A picture containing shape&#10;&#10;Description automatically generated" id="294" name="Google Shape;294;p3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830224" y="2748751"/>
            <a:ext cx="654683" cy="16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877324" y="3597936"/>
            <a:ext cx="371709" cy="37634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 txBox="1"/>
          <p:nvPr/>
        </p:nvSpPr>
        <p:spPr>
          <a:xfrm>
            <a:off x="7772835" y="3372991"/>
            <a:ext cx="10287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" sz="900" u="none" cap="none" strike="noStrike">
                <a:solidFill>
                  <a:srgbClr val="02385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Awards</a:t>
            </a:r>
            <a:endParaRPr/>
          </a:p>
        </p:txBody>
      </p:sp>
      <p:pic>
        <p:nvPicPr>
          <p:cNvPr descr="Neuer Vertriebspartner IndustrialPort - Bundesanzeiger-Verlag" id="297" name="Google Shape;297;p31"/>
          <p:cNvPicPr preferRelativeResize="0"/>
          <p:nvPr/>
        </p:nvPicPr>
        <p:blipFill rotWithShape="1">
          <a:blip r:embed="rId18">
            <a:alphaModFix/>
          </a:blip>
          <a:srcRect b="0" l="23118" r="22739" t="0"/>
          <a:stretch/>
        </p:blipFill>
        <p:spPr>
          <a:xfrm>
            <a:off x="5883018" y="3488800"/>
            <a:ext cx="1107300" cy="28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ldergebnis für SOC 2" id="298" name="Google Shape;298;p3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850090" y="2960556"/>
            <a:ext cx="576588" cy="305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laris Bus &amp; Coach | Tractor &amp; Construction Plant Wiki | FANDOM ..." id="299" name="Google Shape;299;p3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387228" y="3516197"/>
            <a:ext cx="534738" cy="401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 Logo, HD Png, Information | Carlogos.org" id="300" name="Google Shape;300;p3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867449" y="3482657"/>
            <a:ext cx="591389" cy="3326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i - British Standards Institute Logo Transparent PNG - 2048x1585 ..." id="301" name="Google Shape;301;p3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156436" y="4338919"/>
            <a:ext cx="397640" cy="243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ndesbank Baden-Württemberg – Deutsche Management Gesellschaft e.V." id="302" name="Google Shape;302;p3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744358" y="4040733"/>
            <a:ext cx="591384" cy="123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lvador Sobral | 02.02.2024 | Konzerthaus Dortmund" id="303" name="Google Shape;303;p3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971879" y="3957243"/>
            <a:ext cx="766759" cy="29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3954949" y="3567922"/>
            <a:ext cx="393870" cy="299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tena-X - Fraunhofer IPK" id="305" name="Google Shape;305;p3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929480" y="4197528"/>
            <a:ext cx="796460" cy="525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m-X Projekt | LinkedIn" id="306" name="Google Shape;306;p3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930663" y="4224339"/>
            <a:ext cx="468901" cy="468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ergy data-X - Power Plus Communications AG" id="307" name="Google Shape;307;p3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638704" y="3769989"/>
            <a:ext cx="415887" cy="37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712216" y="4235749"/>
            <a:ext cx="554256" cy="43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77450" y="4048230"/>
            <a:ext cx="1115438" cy="39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137061" y="3991830"/>
            <a:ext cx="1387862" cy="508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-TRUST GmbH | Nexus Group" id="311" name="Google Shape;311;p31"/>
          <p:cNvPicPr preferRelativeResize="0"/>
          <p:nvPr/>
        </p:nvPicPr>
        <p:blipFill rotWithShape="1">
          <a:blip r:embed="rId32">
            <a:alphaModFix/>
          </a:blip>
          <a:srcRect b="30145" l="16243" r="16019" t="31709"/>
          <a:stretch/>
        </p:blipFill>
        <p:spPr>
          <a:xfrm>
            <a:off x="5930295" y="3884281"/>
            <a:ext cx="515677" cy="149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Alignment with Standardisation</a:t>
            </a:r>
            <a:endParaRPr/>
          </a:p>
        </p:txBody>
      </p:sp>
      <p:sp>
        <p:nvSpPr>
          <p:cNvPr id="317" name="Google Shape;317;p32"/>
          <p:cNvSpPr txBox="1"/>
          <p:nvPr>
            <p:ph idx="2" type="title"/>
          </p:nvPr>
        </p:nvSpPr>
        <p:spPr>
          <a:xfrm>
            <a:off x="416525" y="465275"/>
            <a:ext cx="80880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involved major ecosystem and standardisation activities</a:t>
            </a:r>
            <a:endParaRPr/>
          </a:p>
        </p:txBody>
      </p:sp>
      <p:grpSp>
        <p:nvGrpSpPr>
          <p:cNvPr id="318" name="Google Shape;318;p32"/>
          <p:cNvGrpSpPr/>
          <p:nvPr/>
        </p:nvGrpSpPr>
        <p:grpSpPr>
          <a:xfrm>
            <a:off x="237238" y="932943"/>
            <a:ext cx="8697968" cy="4013188"/>
            <a:chOff x="237238" y="1237743"/>
            <a:chExt cx="8697968" cy="4013188"/>
          </a:xfrm>
        </p:grpSpPr>
        <p:sp>
          <p:nvSpPr>
            <p:cNvPr id="319" name="Google Shape;319;p32"/>
            <p:cNvSpPr/>
            <p:nvPr/>
          </p:nvSpPr>
          <p:spPr>
            <a:xfrm>
              <a:off x="491300" y="1888442"/>
              <a:ext cx="8443800" cy="2999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3375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0" rotWithShape="0" algn="t" dir="5400000" dist="190500">
                <a:srgbClr val="000000">
                  <a:alpha val="51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661983" y="1237743"/>
              <a:ext cx="3128400" cy="310500"/>
            </a:xfrm>
            <a:prstGeom prst="homePlate">
              <a:avLst>
                <a:gd fmla="val 22576" name="adj"/>
              </a:avLst>
            </a:prstGeom>
            <a:solidFill>
              <a:srgbClr val="023751"/>
            </a:solidFill>
            <a:ln>
              <a:noFill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Archivo"/>
                  <a:ea typeface="Archivo"/>
                  <a:cs typeface="Archivo"/>
                  <a:sym typeface="Archivo"/>
                </a:rPr>
                <a:t>Tier-n – Upstream Supply Chain</a:t>
              </a:r>
              <a:endParaRPr b="0" i="0" sz="900" u="none" cap="none" strike="noStrike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3915951" y="1237743"/>
              <a:ext cx="1140300" cy="310500"/>
            </a:xfrm>
            <a:prstGeom prst="homePlate">
              <a:avLst>
                <a:gd fmla="val 22576" name="adj"/>
              </a:avLst>
            </a:prstGeom>
            <a:solidFill>
              <a:srgbClr val="023751"/>
            </a:solidFill>
            <a:ln>
              <a:noFill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Archivo"/>
                  <a:ea typeface="Archivo"/>
                  <a:cs typeface="Archivo"/>
                  <a:sym typeface="Archivo"/>
                </a:rPr>
                <a:t>Battery Components</a:t>
              </a:r>
              <a:endParaRPr b="0" i="0" sz="900" u="none" cap="none" strike="noStrike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22" name="Google Shape;322;p32"/>
            <p:cNvSpPr txBox="1"/>
            <p:nvPr/>
          </p:nvSpPr>
          <p:spPr>
            <a:xfrm>
              <a:off x="268046" y="1584549"/>
              <a:ext cx="351300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Tier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 txBox="1"/>
            <p:nvPr/>
          </p:nvSpPr>
          <p:spPr>
            <a:xfrm>
              <a:off x="641272" y="1584549"/>
              <a:ext cx="203400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 txBox="1"/>
            <p:nvPr/>
          </p:nvSpPr>
          <p:spPr>
            <a:xfrm>
              <a:off x="3522893" y="1584549"/>
              <a:ext cx="180600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 txBox="1"/>
            <p:nvPr/>
          </p:nvSpPr>
          <p:spPr>
            <a:xfrm>
              <a:off x="2793320" y="1584549"/>
              <a:ext cx="204600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 txBox="1"/>
            <p:nvPr/>
          </p:nvSpPr>
          <p:spPr>
            <a:xfrm>
              <a:off x="2076372" y="1584549"/>
              <a:ext cx="203400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 txBox="1"/>
            <p:nvPr/>
          </p:nvSpPr>
          <p:spPr>
            <a:xfrm>
              <a:off x="1353412" y="1584549"/>
              <a:ext cx="214200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6697432" y="1237743"/>
              <a:ext cx="1082400" cy="310500"/>
            </a:xfrm>
            <a:prstGeom prst="homePlate">
              <a:avLst>
                <a:gd fmla="val 22576" name="adj"/>
              </a:avLst>
            </a:prstGeom>
            <a:solidFill>
              <a:srgbClr val="023751"/>
            </a:solidFill>
            <a:ln>
              <a:noFill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Archivo"/>
                  <a:ea typeface="Archivo"/>
                  <a:cs typeface="Archivo"/>
                  <a:sym typeface="Archivo"/>
                </a:rPr>
                <a:t>Vehicle Owner Usage</a:t>
              </a:r>
              <a:endParaRPr b="0" i="0" sz="900" u="none" cap="none" strike="noStrik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7852806" y="1237743"/>
              <a:ext cx="1082400" cy="310500"/>
            </a:xfrm>
            <a:prstGeom prst="homePlate">
              <a:avLst>
                <a:gd fmla="val 22576" name="adj"/>
              </a:avLst>
            </a:prstGeom>
            <a:solidFill>
              <a:srgbClr val="023751"/>
            </a:solidFill>
            <a:ln>
              <a:noFill/>
            </a:ln>
          </p:spPr>
          <p:txBody>
            <a:bodyPr anchorCtr="0" anchor="ctr" bIns="34275" lIns="0" spcFirstLastPara="1" rIns="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Archivo"/>
                  <a:ea typeface="Archivo"/>
                  <a:cs typeface="Archivo"/>
                  <a:sym typeface="Archivo"/>
                </a:rPr>
                <a:t>Responsible Battery Take Back</a:t>
              </a:r>
              <a:endParaRPr b="0" i="0" sz="900" u="none" cap="none" strike="noStrik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181105" y="1237743"/>
              <a:ext cx="909600" cy="310500"/>
            </a:xfrm>
            <a:prstGeom prst="homePlate">
              <a:avLst>
                <a:gd fmla="val 22576" name="adj"/>
              </a:avLst>
            </a:prstGeom>
            <a:solidFill>
              <a:srgbClr val="023751"/>
            </a:solidFill>
            <a:ln>
              <a:noFill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F0F0F0"/>
                  </a:solidFill>
                  <a:latin typeface="Archivo"/>
                  <a:ea typeface="Archivo"/>
                  <a:cs typeface="Archivo"/>
                  <a:sym typeface="Archivo"/>
                </a:rPr>
                <a:t>PPAP</a:t>
              </a:r>
              <a:endParaRPr b="0" i="0" sz="900" u="none" cap="none" strike="noStrike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 rot="-5400000">
              <a:off x="-1154912" y="3280480"/>
              <a:ext cx="2999700" cy="215400"/>
            </a:xfrm>
            <a:prstGeom prst="rect">
              <a:avLst/>
            </a:prstGeom>
            <a:solidFill>
              <a:srgbClr val="2CFDBC"/>
            </a:solidFill>
            <a:ln>
              <a:noFill/>
            </a:ln>
            <a:effectLst>
              <a:outerShdw blurRad="444500" rotWithShape="0" algn="t" dir="5400000" dist="190500">
                <a:srgbClr val="000000">
                  <a:alpha val="5100"/>
                </a:srgbClr>
              </a:outerShdw>
            </a:effectLst>
          </p:spPr>
          <p:txBody>
            <a:bodyPr anchorCtr="0" anchor="ctr" bIns="45700" lIns="36000" spcFirstLastPara="1" rIns="360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33751"/>
                  </a:solidFill>
                  <a:latin typeface="Archivo"/>
                  <a:ea typeface="Archivo"/>
                  <a:cs typeface="Archivo"/>
                  <a:sym typeface="Archivo"/>
                </a:rPr>
                <a:t>Customer Engagement</a:t>
              </a:r>
              <a:endParaRPr b="1" i="0" sz="1000" u="none" cap="none" strike="noStrike">
                <a:solidFill>
                  <a:srgbClr val="03375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grpSp>
          <p:nvGrpSpPr>
            <p:cNvPr id="332" name="Google Shape;332;p32"/>
            <p:cNvGrpSpPr/>
            <p:nvPr/>
          </p:nvGrpSpPr>
          <p:grpSpPr>
            <a:xfrm>
              <a:off x="5149208" y="1282430"/>
              <a:ext cx="1231652" cy="3968501"/>
              <a:chOff x="5149208" y="859044"/>
              <a:chExt cx="1231652" cy="3816600"/>
            </a:xfrm>
          </p:grpSpPr>
          <p:cxnSp>
            <p:nvCxnSpPr>
              <p:cNvPr id="333" name="Google Shape;333;p32"/>
              <p:cNvCxnSpPr/>
              <p:nvPr/>
            </p:nvCxnSpPr>
            <p:spPr>
              <a:xfrm>
                <a:off x="5149208" y="859044"/>
                <a:ext cx="0" cy="381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FBFBF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34" name="Google Shape;334;p32"/>
              <p:cNvCxnSpPr/>
              <p:nvPr/>
            </p:nvCxnSpPr>
            <p:spPr>
              <a:xfrm>
                <a:off x="6380860" y="859044"/>
                <a:ext cx="0" cy="381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FBFBF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335" name="Google Shape;335;p32"/>
            <p:cNvCxnSpPr/>
            <p:nvPr/>
          </p:nvCxnSpPr>
          <p:spPr>
            <a:xfrm>
              <a:off x="3997687" y="3295960"/>
              <a:ext cx="2555400" cy="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cxnSp>
          <p:nvCxnSpPr>
            <p:cNvPr id="336" name="Google Shape;336;p32"/>
            <p:cNvCxnSpPr/>
            <p:nvPr/>
          </p:nvCxnSpPr>
          <p:spPr>
            <a:xfrm>
              <a:off x="676754" y="3834770"/>
              <a:ext cx="8120700" cy="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pic>
          <p:nvPicPr>
            <p:cNvPr descr="Adoption of Catena-X Network Accelerated | ARC Advisory" id="337" name="Google Shape;337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86100" y="3696550"/>
              <a:ext cx="1012150" cy="3073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8" name="Google Shape;338;p32"/>
            <p:cNvCxnSpPr/>
            <p:nvPr/>
          </p:nvCxnSpPr>
          <p:spPr>
            <a:xfrm>
              <a:off x="6739544" y="4623107"/>
              <a:ext cx="2055300" cy="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lgDashDot"/>
              <a:round/>
              <a:headEnd len="med" w="med" type="diamond"/>
              <a:tailEnd len="med" w="med" type="diamond"/>
            </a:ln>
          </p:spPr>
        </p:cxnSp>
        <p:sp>
          <p:nvSpPr>
            <p:cNvPr id="339" name="Google Shape;339;p32"/>
            <p:cNvSpPr txBox="1"/>
            <p:nvPr/>
          </p:nvSpPr>
          <p:spPr>
            <a:xfrm>
              <a:off x="5128037" y="3166587"/>
              <a:ext cx="1282500" cy="46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DBP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Content Guidance, Standardisation, Demonstrator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0" name="Google Shape;340;p32"/>
            <p:cNvCxnSpPr/>
            <p:nvPr/>
          </p:nvCxnSpPr>
          <p:spPr>
            <a:xfrm>
              <a:off x="674129" y="4623107"/>
              <a:ext cx="5879100" cy="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pic>
          <p:nvPicPr>
            <p:cNvPr id="341" name="Google Shape;341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44478" y="4400682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32"/>
            <p:cNvSpPr txBox="1"/>
            <p:nvPr/>
          </p:nvSpPr>
          <p:spPr>
            <a:xfrm>
              <a:off x="5943600" y="2790800"/>
              <a:ext cx="2991600" cy="36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DIN Spec,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 Light, Data Semantics, </a:t>
              </a: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DBP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Basis for OEM)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3" name="Google Shape;343;p32"/>
            <p:cNvCxnSpPr>
              <a:endCxn id="342" idx="1"/>
            </p:cNvCxnSpPr>
            <p:nvPr/>
          </p:nvCxnSpPr>
          <p:spPr>
            <a:xfrm flipH="1" rot="10800000">
              <a:off x="5571600" y="2975450"/>
              <a:ext cx="372000" cy="269700"/>
            </a:xfrm>
            <a:prstGeom prst="straightConnector1">
              <a:avLst/>
            </a:prstGeom>
            <a:noFill/>
            <a:ln cap="flat" cmpd="sng" w="9525">
              <a:solidFill>
                <a:srgbClr val="9B9B9B"/>
              </a:solidFill>
              <a:prstDash val="dash"/>
              <a:round/>
              <a:headEnd len="sm" w="sm" type="none"/>
              <a:tailEnd len="med" w="med" type="triangle"/>
            </a:ln>
          </p:spPr>
        </p:cxnSp>
        <p:sp>
          <p:nvSpPr>
            <p:cNvPr id="344" name="Google Shape;344;p32"/>
            <p:cNvSpPr txBox="1"/>
            <p:nvPr/>
          </p:nvSpPr>
          <p:spPr>
            <a:xfrm>
              <a:off x="4218994" y="3731767"/>
              <a:ext cx="1871700" cy="33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DBP/DPP Data Exchange, Protocol Standardisation, foundational SW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 txBox="1"/>
            <p:nvPr/>
          </p:nvSpPr>
          <p:spPr>
            <a:xfrm>
              <a:off x="2423157" y="4517249"/>
              <a:ext cx="1534800" cy="21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DBP Rules Books &amp; Piloting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6" name="Google Shape;346;p32"/>
            <p:cNvCxnSpPr/>
            <p:nvPr/>
          </p:nvCxnSpPr>
          <p:spPr>
            <a:xfrm>
              <a:off x="3997687" y="2150119"/>
              <a:ext cx="2555400" cy="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sp>
          <p:nvSpPr>
            <p:cNvPr id="347" name="Google Shape;347;p32"/>
            <p:cNvSpPr txBox="1"/>
            <p:nvPr/>
          </p:nvSpPr>
          <p:spPr>
            <a:xfrm>
              <a:off x="5128038" y="2042397"/>
              <a:ext cx="1223100" cy="46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DPP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piloting, data access, no standardisation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8" name="Google Shape;348;p32"/>
            <p:cNvCxnSpPr/>
            <p:nvPr/>
          </p:nvCxnSpPr>
          <p:spPr>
            <a:xfrm>
              <a:off x="674129" y="2622411"/>
              <a:ext cx="5879100" cy="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sp>
          <p:nvSpPr>
            <p:cNvPr id="349" name="Google Shape;349;p32"/>
            <p:cNvSpPr txBox="1"/>
            <p:nvPr/>
          </p:nvSpPr>
          <p:spPr>
            <a:xfrm>
              <a:off x="1244932" y="2491606"/>
              <a:ext cx="3741000" cy="26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JTC 24, </a:t>
              </a: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DPP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Technical Standardisation, Request Battery Passport System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IRPASS: Product Identification and ..." id="350" name="Google Shape;350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299401" y="1969724"/>
              <a:ext cx="690450" cy="360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32"/>
            <p:cNvSpPr txBox="1"/>
            <p:nvPr/>
          </p:nvSpPr>
          <p:spPr>
            <a:xfrm>
              <a:off x="7245995" y="3973167"/>
              <a:ext cx="938400" cy="21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Business Models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" name="Google Shape;352;p32"/>
            <p:cNvGrpSpPr/>
            <p:nvPr/>
          </p:nvGrpSpPr>
          <p:grpSpPr>
            <a:xfrm>
              <a:off x="4319555" y="3126604"/>
              <a:ext cx="650145" cy="338688"/>
              <a:chOff x="4550050" y="203875"/>
              <a:chExt cx="831600" cy="432000"/>
            </a:xfrm>
          </p:grpSpPr>
          <p:sp>
            <p:nvSpPr>
              <p:cNvPr id="353" name="Google Shape;353;p32"/>
              <p:cNvSpPr/>
              <p:nvPr/>
            </p:nvSpPr>
            <p:spPr>
              <a:xfrm>
                <a:off x="4550050" y="203875"/>
                <a:ext cx="831600" cy="432000"/>
              </a:xfrm>
              <a:prstGeom prst="rect">
                <a:avLst/>
              </a:prstGeom>
              <a:solidFill>
                <a:srgbClr val="FE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pic>
            <p:nvPicPr>
              <p:cNvPr id="354" name="Google Shape;354;p32"/>
              <p:cNvPicPr preferRelativeResize="0"/>
              <p:nvPr/>
            </p:nvPicPr>
            <p:blipFill rotWithShape="1">
              <a:blip r:embed="rId6">
                <a:alphaModFix/>
              </a:blip>
              <a:srcRect b="28139" l="22045" r="22045" t="28139"/>
              <a:stretch/>
            </p:blipFill>
            <p:spPr>
              <a:xfrm>
                <a:off x="4550050" y="203875"/>
                <a:ext cx="831600" cy="43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5" name="Google Shape;355;p32"/>
            <p:cNvSpPr/>
            <p:nvPr/>
          </p:nvSpPr>
          <p:spPr>
            <a:xfrm>
              <a:off x="6168279" y="1237743"/>
              <a:ext cx="451800" cy="310500"/>
            </a:xfrm>
            <a:prstGeom prst="homePlate">
              <a:avLst>
                <a:gd fmla="val 22576" name="adj"/>
              </a:avLst>
            </a:prstGeom>
            <a:solidFill>
              <a:srgbClr val="023751"/>
            </a:solidFill>
            <a:ln>
              <a:noFill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F0F0F0"/>
                  </a:solidFill>
                  <a:latin typeface="Archivo"/>
                  <a:ea typeface="Archivo"/>
                  <a:cs typeface="Archivo"/>
                  <a:sym typeface="Archivo"/>
                </a:rPr>
                <a:t>EO</a:t>
              </a:r>
              <a:endParaRPr b="0" i="0" sz="900" u="none" cap="none" strike="noStrike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cxnSp>
          <p:nvCxnSpPr>
            <p:cNvPr id="356" name="Google Shape;356;p32"/>
            <p:cNvCxnSpPr/>
            <p:nvPr/>
          </p:nvCxnSpPr>
          <p:spPr>
            <a:xfrm flipH="1" rot="10800000">
              <a:off x="642967" y="4225982"/>
              <a:ext cx="4944900" cy="19200"/>
            </a:xfrm>
            <a:prstGeom prst="straightConnector1">
              <a:avLst/>
            </a:prstGeom>
            <a:noFill/>
            <a:ln cap="flat" cmpd="sng" w="9525">
              <a:solidFill>
                <a:srgbClr val="222222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pic>
          <p:nvPicPr>
            <p:cNvPr id="357" name="Google Shape;357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12683" y="3998083"/>
              <a:ext cx="541043" cy="461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32"/>
            <p:cNvSpPr txBox="1"/>
            <p:nvPr/>
          </p:nvSpPr>
          <p:spPr>
            <a:xfrm>
              <a:off x="2128232" y="4091249"/>
              <a:ext cx="1534800" cy="33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72000" spcFirstLastPara="1" rIns="72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Defining rules on how to add tracing information to the DPP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3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the pilot</a:t>
            </a:r>
            <a:endParaRPr/>
          </a:p>
        </p:txBody>
      </p:sp>
      <p:sp>
        <p:nvSpPr>
          <p:cNvPr id="364" name="Google Shape;364;p33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 the Gap Between Vision and Integration</a:t>
            </a:r>
            <a:endParaRPr/>
          </a:p>
        </p:txBody>
      </p:sp>
      <p:sp>
        <p:nvSpPr>
          <p:cNvPr id="365" name="Google Shape;365;p33"/>
          <p:cNvSpPr/>
          <p:nvPr/>
        </p:nvSpPr>
        <p:spPr>
          <a:xfrm>
            <a:off x="516075" y="1246867"/>
            <a:ext cx="3163500" cy="3152700"/>
          </a:xfrm>
          <a:prstGeom prst="roundRect">
            <a:avLst>
              <a:gd fmla="val 523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516075" y="846667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Pilot assumes:</a:t>
            </a:r>
            <a:endParaRPr b="1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67" name="Google Shape;367;p33"/>
          <p:cNvPicPr preferRelativeResize="0"/>
          <p:nvPr/>
        </p:nvPicPr>
        <p:blipFill rotWithShape="1">
          <a:blip r:embed="rId3">
            <a:alphaModFix/>
          </a:blip>
          <a:srcRect b="20478" l="0" r="0" t="20993"/>
          <a:stretch/>
        </p:blipFill>
        <p:spPr>
          <a:xfrm>
            <a:off x="2779025" y="1378158"/>
            <a:ext cx="2655398" cy="875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p33"/>
          <p:cNvGrpSpPr/>
          <p:nvPr/>
        </p:nvGrpSpPr>
        <p:grpSpPr>
          <a:xfrm>
            <a:off x="731600" y="1456717"/>
            <a:ext cx="2817675" cy="2545697"/>
            <a:chOff x="731600" y="1362325"/>
            <a:chExt cx="2817675" cy="2545697"/>
          </a:xfrm>
        </p:grpSpPr>
        <p:sp>
          <p:nvSpPr>
            <p:cNvPr id="369" name="Google Shape;369;p33"/>
            <p:cNvSpPr txBox="1"/>
            <p:nvPr/>
          </p:nvSpPr>
          <p:spPr>
            <a:xfrm>
              <a:off x="1213175" y="1362325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2027 deadline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ESPR, EU Battery Regulation 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70" name="Google Shape;370;p33"/>
            <p:cNvSpPr txBox="1"/>
            <p:nvPr/>
          </p:nvSpPr>
          <p:spPr>
            <a:xfrm>
              <a:off x="1213175" y="2710656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Static &amp; Manual Compliance 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from fragmented systems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71" name="Google Shape;371;p33"/>
            <p:cNvSpPr txBox="1"/>
            <p:nvPr/>
          </p:nvSpPr>
          <p:spPr>
            <a:xfrm>
              <a:off x="1213175" y="2036478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QR codes  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and basic product information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72" name="Google Shape;372;p33"/>
            <p:cNvSpPr txBox="1"/>
            <p:nvPr/>
          </p:nvSpPr>
          <p:spPr>
            <a:xfrm>
              <a:off x="1213175" y="3384822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Carbon footprint 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reporting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373" name="Google Shape;373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1603" y="280580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31602" y="3479975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3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31609" y="1472925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31600" y="2139362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/>
          <p:nvPr/>
        </p:nvSpPr>
        <p:spPr>
          <a:xfrm>
            <a:off x="5668875" y="1246867"/>
            <a:ext cx="3163500" cy="3152700"/>
          </a:xfrm>
          <a:prstGeom prst="roundRect">
            <a:avLst>
              <a:gd fmla="val 5239" name="adj"/>
            </a:avLst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4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the pilot</a:t>
            </a:r>
            <a:endParaRPr/>
          </a:p>
        </p:txBody>
      </p:sp>
      <p:sp>
        <p:nvSpPr>
          <p:cNvPr id="383" name="Google Shape;383;p34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 the Gap Between Vision and Integration</a:t>
            </a:r>
            <a:endParaRPr/>
          </a:p>
        </p:txBody>
      </p:sp>
      <p:sp>
        <p:nvSpPr>
          <p:cNvPr id="384" name="Google Shape;384;p34"/>
          <p:cNvSpPr/>
          <p:nvPr/>
        </p:nvSpPr>
        <p:spPr>
          <a:xfrm>
            <a:off x="516075" y="1246867"/>
            <a:ext cx="3163500" cy="3152700"/>
          </a:xfrm>
          <a:prstGeom prst="roundRect">
            <a:avLst>
              <a:gd fmla="val 523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4"/>
          <p:cNvSpPr txBox="1"/>
          <p:nvPr/>
        </p:nvSpPr>
        <p:spPr>
          <a:xfrm>
            <a:off x="516075" y="846667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Pilot assumes:</a:t>
            </a:r>
            <a:endParaRPr b="1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6" name="Google Shape;386;p34"/>
          <p:cNvSpPr txBox="1"/>
          <p:nvPr/>
        </p:nvSpPr>
        <p:spPr>
          <a:xfrm>
            <a:off x="5668875" y="846667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rPr>
              <a:t>Reality demands:</a:t>
            </a:r>
            <a:endParaRPr b="1">
              <a:solidFill>
                <a:srgbClr val="2CFDBC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387" name="Google Shape;387;p34"/>
          <p:cNvGrpSpPr/>
          <p:nvPr/>
        </p:nvGrpSpPr>
        <p:grpSpPr>
          <a:xfrm>
            <a:off x="2779025" y="1378158"/>
            <a:ext cx="3636900" cy="3245589"/>
            <a:chOff x="2779025" y="1489713"/>
            <a:chExt cx="3636900" cy="3245589"/>
          </a:xfrm>
        </p:grpSpPr>
        <p:sp>
          <p:nvSpPr>
            <p:cNvPr id="388" name="Google Shape;388;p34"/>
            <p:cNvSpPr/>
            <p:nvPr/>
          </p:nvSpPr>
          <p:spPr>
            <a:xfrm>
              <a:off x="4092600" y="2291127"/>
              <a:ext cx="875400" cy="87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2CFDBC"/>
                  </a:solidFill>
                  <a:latin typeface="Archivo"/>
                  <a:ea typeface="Archivo"/>
                  <a:cs typeface="Archivo"/>
                  <a:sym typeface="Archivo"/>
                </a:rPr>
                <a:t>VS.</a:t>
              </a:r>
              <a:endParaRPr b="1" sz="1900">
                <a:solidFill>
                  <a:srgbClr val="2CFDBC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389" name="Google Shape;389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87171" y="2916800"/>
              <a:ext cx="3228754" cy="1818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4"/>
            <p:cNvPicPr preferRelativeResize="0"/>
            <p:nvPr/>
          </p:nvPicPr>
          <p:blipFill rotWithShape="1">
            <a:blip r:embed="rId4">
              <a:alphaModFix/>
            </a:blip>
            <a:srcRect b="20478" l="0" r="0" t="20993"/>
            <a:stretch/>
          </p:blipFill>
          <p:spPr>
            <a:xfrm>
              <a:off x="2779025" y="1489713"/>
              <a:ext cx="2655398" cy="875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1" name="Google Shape;391;p34"/>
          <p:cNvGrpSpPr/>
          <p:nvPr/>
        </p:nvGrpSpPr>
        <p:grpSpPr>
          <a:xfrm>
            <a:off x="731600" y="1456717"/>
            <a:ext cx="2817675" cy="2545697"/>
            <a:chOff x="731600" y="1362325"/>
            <a:chExt cx="2817675" cy="2545697"/>
          </a:xfrm>
        </p:grpSpPr>
        <p:sp>
          <p:nvSpPr>
            <p:cNvPr id="392" name="Google Shape;392;p34"/>
            <p:cNvSpPr txBox="1"/>
            <p:nvPr/>
          </p:nvSpPr>
          <p:spPr>
            <a:xfrm>
              <a:off x="1213175" y="1362325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2027 deadline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Archivo"/>
                  <a:ea typeface="Archivo"/>
                  <a:cs typeface="Archivo"/>
                  <a:sym typeface="Archivo"/>
                </a:rPr>
                <a:t>ESPR, EU Battery Regulation </a:t>
              </a:r>
              <a:endParaRPr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93" name="Google Shape;393;p34"/>
            <p:cNvSpPr txBox="1"/>
            <p:nvPr/>
          </p:nvSpPr>
          <p:spPr>
            <a:xfrm>
              <a:off x="1213175" y="2710656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Static &amp; Manual Compliance </a:t>
              </a:r>
              <a:endParaRPr b="1" sz="12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from </a:t>
              </a: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fragmented</a:t>
              </a: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 systems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94" name="Google Shape;394;p34"/>
            <p:cNvSpPr txBox="1"/>
            <p:nvPr/>
          </p:nvSpPr>
          <p:spPr>
            <a:xfrm>
              <a:off x="1213175" y="2036478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QR codes  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and basic product information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395" name="Google Shape;395;p34"/>
            <p:cNvSpPr txBox="1"/>
            <p:nvPr/>
          </p:nvSpPr>
          <p:spPr>
            <a:xfrm>
              <a:off x="1213175" y="3384822"/>
              <a:ext cx="2336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Carbon footprint </a:t>
              </a:r>
              <a:endParaRPr sz="1200">
                <a:latin typeface="Archivo"/>
                <a:ea typeface="Archivo"/>
                <a:cs typeface="Archivo"/>
                <a:sym typeface="Archiv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Archivo"/>
                  <a:ea typeface="Archivo"/>
                  <a:cs typeface="Archivo"/>
                  <a:sym typeface="Archivo"/>
                </a:rPr>
                <a:t>reporting</a:t>
              </a:r>
              <a:endParaRPr sz="1000"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396" name="Google Shape;396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31603" y="280580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31602" y="3479975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31609" y="1472925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31600" y="2139362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0" name="Google Shape;400;p34"/>
          <p:cNvGrpSpPr/>
          <p:nvPr/>
        </p:nvGrpSpPr>
        <p:grpSpPr>
          <a:xfrm>
            <a:off x="5884399" y="1456717"/>
            <a:ext cx="2817676" cy="2776847"/>
            <a:chOff x="5884399" y="1362325"/>
            <a:chExt cx="2817676" cy="2776847"/>
          </a:xfrm>
        </p:grpSpPr>
        <p:grpSp>
          <p:nvGrpSpPr>
            <p:cNvPr id="401" name="Google Shape;401;p34"/>
            <p:cNvGrpSpPr/>
            <p:nvPr/>
          </p:nvGrpSpPr>
          <p:grpSpPr>
            <a:xfrm>
              <a:off x="6365975" y="1362325"/>
              <a:ext cx="2336100" cy="2776847"/>
              <a:chOff x="5996750" y="1172950"/>
              <a:chExt cx="2336100" cy="2776847"/>
            </a:xfrm>
          </p:grpSpPr>
          <p:sp>
            <p:nvSpPr>
              <p:cNvPr id="402" name="Google Shape;402;p34"/>
              <p:cNvSpPr txBox="1"/>
              <p:nvPr/>
            </p:nvSpPr>
            <p:spPr>
              <a:xfrm>
                <a:off x="5996750" y="1172950"/>
                <a:ext cx="23361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" sz="1200">
                    <a:solidFill>
                      <a:srgbClr val="2CFDBC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Lifecycle updates</a:t>
                </a:r>
                <a:r>
                  <a:rPr b="1" lang="en" sz="12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 </a:t>
                </a:r>
                <a:endParaRPr b="1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Dynamic, living passports</a:t>
                </a:r>
                <a:endParaRPr b="1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sp>
            <p:nvSpPr>
              <p:cNvPr id="403" name="Google Shape;403;p34"/>
              <p:cNvSpPr txBox="1"/>
              <p:nvPr/>
            </p:nvSpPr>
            <p:spPr>
              <a:xfrm>
                <a:off x="5996750" y="2521281"/>
                <a:ext cx="23361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" sz="1200">
                    <a:solidFill>
                      <a:srgbClr val="2CFDBC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Integration &amp; Automation</a:t>
                </a:r>
                <a:r>
                  <a:rPr b="1" lang="en" sz="12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 </a:t>
                </a:r>
                <a:endParaRPr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with ERP / MES / suppliers</a:t>
                </a:r>
                <a:endParaRPr b="1" sz="12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sp>
            <p:nvSpPr>
              <p:cNvPr id="404" name="Google Shape;404;p34"/>
              <p:cNvSpPr txBox="1"/>
              <p:nvPr/>
            </p:nvSpPr>
            <p:spPr>
              <a:xfrm>
                <a:off x="5996750" y="1847103"/>
                <a:ext cx="23361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solidFill>
                      <a:srgbClr val="2CFDBC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Verifiable Credentials</a:t>
                </a:r>
                <a:endParaRPr b="1" sz="1200">
                  <a:solidFill>
                    <a:srgbClr val="2CFDBC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 </a:t>
                </a:r>
                <a:r>
                  <a:rPr lang="en" sz="10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for trust and security</a:t>
                </a:r>
                <a:endParaRPr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  <p:sp>
            <p:nvSpPr>
              <p:cNvPr id="405" name="Google Shape;405;p34"/>
              <p:cNvSpPr txBox="1"/>
              <p:nvPr/>
            </p:nvSpPr>
            <p:spPr>
              <a:xfrm>
                <a:off x="5996750" y="3118497"/>
                <a:ext cx="2336100" cy="83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" sz="1200">
                    <a:solidFill>
                      <a:srgbClr val="2CFDBC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Multiple lives &amp; owners</a:t>
                </a:r>
                <a:endParaRPr sz="1200">
                  <a:solidFill>
                    <a:srgbClr val="2CFDBC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  <a:p>
                <a:pPr indent="-177800" lvl="0" marL="22860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chivo"/>
                  <a:buChar char="●"/>
                </a:pPr>
                <a:r>
                  <a:rPr lang="en" sz="10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Battery analytics</a:t>
                </a:r>
                <a:endParaRPr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  <a:p>
                <a:pPr indent="-177800" lvl="0" marL="22860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chivo"/>
                  <a:buChar char="●"/>
                </a:pPr>
                <a:r>
                  <a:rPr lang="en" sz="10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Second life / Resale value</a:t>
                </a:r>
                <a:endParaRPr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  <a:p>
                <a:pPr indent="-177800" lvl="0" marL="22860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chivo"/>
                  <a:buChar char="●"/>
                </a:pPr>
                <a:r>
                  <a:rPr lang="en" sz="1000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Insurance</a:t>
                </a:r>
                <a:endParaRPr sz="1000">
                  <a:solidFill>
                    <a:schemeClr val="lt1"/>
                  </a:solidFill>
                  <a:latin typeface="Archivo"/>
                  <a:ea typeface="Archivo"/>
                  <a:cs typeface="Archivo"/>
                  <a:sym typeface="Archivo"/>
                </a:endParaRPr>
              </a:p>
            </p:txBody>
          </p:sp>
        </p:grpSp>
        <p:pic>
          <p:nvPicPr>
            <p:cNvPr id="406" name="Google Shape;406;p3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884409" y="346690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884401" y="2126275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3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884399" y="2813450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884406" y="1472937"/>
              <a:ext cx="332897" cy="3328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 txBox="1"/>
          <p:nvPr>
            <p:ph type="ctrTitle"/>
          </p:nvPr>
        </p:nvSpPr>
        <p:spPr>
          <a:xfrm>
            <a:off x="720000" y="764750"/>
            <a:ext cx="7704000" cy="8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chivo"/>
                <a:ea typeface="Archivo"/>
                <a:cs typeface="Archivo"/>
                <a:sym typeface="Archivo"/>
              </a:rPr>
              <a:t>Every live DBP faces the same 3 problems</a:t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373975" y="2089200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16" name="Google Shape;4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88300" y="0"/>
            <a:ext cx="3716302" cy="21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5"/>
          <p:cNvSpPr/>
          <p:nvPr/>
        </p:nvSpPr>
        <p:spPr>
          <a:xfrm>
            <a:off x="3953813" y="2089200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18" name="Google Shape;418;p35"/>
          <p:cNvSpPr/>
          <p:nvPr/>
        </p:nvSpPr>
        <p:spPr>
          <a:xfrm>
            <a:off x="6533650" y="2089200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19" name="Google Shape;419;p35"/>
          <p:cNvSpPr txBox="1"/>
          <p:nvPr/>
        </p:nvSpPr>
        <p:spPr>
          <a:xfrm>
            <a:off x="800525" y="3153150"/>
            <a:ext cx="2112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Dynamic operational data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0" name="Google Shape;420;p35"/>
          <p:cNvSpPr txBox="1"/>
          <p:nvPr/>
        </p:nvSpPr>
        <p:spPr>
          <a:xfrm>
            <a:off x="3334175" y="3153150"/>
            <a:ext cx="2112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Enterprise data integration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1" name="Google Shape;421;p35"/>
          <p:cNvSpPr txBox="1"/>
          <p:nvPr/>
        </p:nvSpPr>
        <p:spPr>
          <a:xfrm>
            <a:off x="5960200" y="3153150"/>
            <a:ext cx="2112000" cy="1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Lifecycle transitions &amp; circularity</a:t>
            </a:r>
            <a:endParaRPr sz="18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22" name="Google Shape;42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8844" y="2284218"/>
            <a:ext cx="575034" cy="57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8665" y="2284224"/>
            <a:ext cx="575034" cy="57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014" y="2284236"/>
            <a:ext cx="575034" cy="57502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5"/>
          <p:cNvSpPr txBox="1"/>
          <p:nvPr/>
        </p:nvSpPr>
        <p:spPr>
          <a:xfrm>
            <a:off x="963575" y="1884025"/>
            <a:ext cx="4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#1</a:t>
            </a:r>
            <a:r>
              <a:rPr b="1" lang="en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b="1"/>
          </a:p>
        </p:txBody>
      </p:sp>
      <p:sp>
        <p:nvSpPr>
          <p:cNvPr id="426" name="Google Shape;426;p35"/>
          <p:cNvSpPr txBox="1"/>
          <p:nvPr/>
        </p:nvSpPr>
        <p:spPr>
          <a:xfrm>
            <a:off x="3543425" y="1884025"/>
            <a:ext cx="4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#2 </a:t>
            </a:r>
            <a:endParaRPr b="1"/>
          </a:p>
        </p:txBody>
      </p:sp>
      <p:sp>
        <p:nvSpPr>
          <p:cNvPr id="427" name="Google Shape;427;p35"/>
          <p:cNvSpPr txBox="1"/>
          <p:nvPr/>
        </p:nvSpPr>
        <p:spPr>
          <a:xfrm>
            <a:off x="6123275" y="1884025"/>
            <a:ext cx="4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#3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2" name="Google Shape;432;p36"/>
          <p:cNvCxnSpPr>
            <a:stCxn id="433" idx="2"/>
            <a:endCxn id="434" idx="0"/>
          </p:cNvCxnSpPr>
          <p:nvPr/>
        </p:nvCxnSpPr>
        <p:spPr>
          <a:xfrm>
            <a:off x="6619175" y="1403645"/>
            <a:ext cx="0" cy="1329300"/>
          </a:xfrm>
          <a:prstGeom prst="straightConnector1">
            <a:avLst/>
          </a:prstGeom>
          <a:noFill/>
          <a:ln cap="flat" cmpd="sng" w="28575">
            <a:solidFill>
              <a:srgbClr val="02385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5" name="Google Shape;43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1636" y="3261880"/>
            <a:ext cx="2065085" cy="11631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6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public transport fleet, batteries in daily operation</a:t>
            </a:r>
            <a:endParaRPr/>
          </a:p>
        </p:txBody>
      </p:sp>
      <p:sp>
        <p:nvSpPr>
          <p:cNvPr id="437" name="Google Shape;437;p36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Use Case #1 — DBP as a Condition Monitoring System</a:t>
            </a:r>
            <a:endParaRPr/>
          </a:p>
        </p:txBody>
      </p:sp>
      <p:sp>
        <p:nvSpPr>
          <p:cNvPr id="438" name="Google Shape;438;p36"/>
          <p:cNvSpPr/>
          <p:nvPr/>
        </p:nvSpPr>
        <p:spPr>
          <a:xfrm>
            <a:off x="4567500" y="1203500"/>
            <a:ext cx="9000" cy="295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39" name="Google Shape;439;p36"/>
          <p:cNvSpPr/>
          <p:nvPr/>
        </p:nvSpPr>
        <p:spPr>
          <a:xfrm>
            <a:off x="677900" y="3216136"/>
            <a:ext cx="3664200" cy="1254600"/>
          </a:xfrm>
          <a:prstGeom prst="roundRect">
            <a:avLst>
              <a:gd fmla="val 1097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40" name="Google Shape;440;p36"/>
          <p:cNvSpPr txBox="1"/>
          <p:nvPr/>
        </p:nvSpPr>
        <p:spPr>
          <a:xfrm>
            <a:off x="634325" y="3216125"/>
            <a:ext cx="37077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72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Core Challenges</a:t>
            </a:r>
            <a:endParaRPr b="1" sz="1000">
              <a:solidFill>
                <a:srgbClr val="02385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b="1"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Battery data doesn’t stop changing after commissioning</a:t>
            </a:r>
            <a:endParaRPr b="1"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Static passports fail once operational data starts flowing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A Battery Passport must be a living system — not a certificate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41" name="Google Shape;441;p36"/>
          <p:cNvSpPr/>
          <p:nvPr/>
        </p:nvSpPr>
        <p:spPr>
          <a:xfrm>
            <a:off x="7310125" y="3360875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42" name="Google Shape;44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5152" y="3555924"/>
            <a:ext cx="575034" cy="57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6" title="ChatGPT Image Jan 29, 2026 at 01_21_54 AM.png"/>
          <p:cNvPicPr preferRelativeResize="0"/>
          <p:nvPr/>
        </p:nvPicPr>
        <p:blipFill rotWithShape="1">
          <a:blip r:embed="rId5">
            <a:alphaModFix/>
          </a:blip>
          <a:srcRect b="57325" l="4835" r="4280" t="20332"/>
          <a:stretch/>
        </p:blipFill>
        <p:spPr>
          <a:xfrm>
            <a:off x="1725055" y="925000"/>
            <a:ext cx="2617044" cy="9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6"/>
          <p:cNvPicPr preferRelativeResize="0"/>
          <p:nvPr/>
        </p:nvPicPr>
        <p:blipFill rotWithShape="1">
          <a:blip r:embed="rId6">
            <a:alphaModFix/>
          </a:blip>
          <a:srcRect b="20483" l="18982" r="17909" t="20992"/>
          <a:stretch/>
        </p:blipFill>
        <p:spPr>
          <a:xfrm>
            <a:off x="2856075" y="2285925"/>
            <a:ext cx="1294152" cy="67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6"/>
          <p:cNvSpPr txBox="1"/>
          <p:nvPr/>
        </p:nvSpPr>
        <p:spPr>
          <a:xfrm>
            <a:off x="4576500" y="4356850"/>
            <a:ext cx="432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Archivo"/>
                <a:ea typeface="Archivo"/>
                <a:cs typeface="Archivo"/>
                <a:sym typeface="Archivo"/>
              </a:rPr>
              <a:t>Live today • Operational data • Continuous updates</a:t>
            </a:r>
            <a:endParaRPr b="1" sz="10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46" name="Google Shape;446;p36"/>
          <p:cNvSpPr/>
          <p:nvPr/>
        </p:nvSpPr>
        <p:spPr>
          <a:xfrm>
            <a:off x="4787075" y="1650595"/>
            <a:ext cx="3664200" cy="294300"/>
          </a:xfrm>
          <a:prstGeom prst="roundRect">
            <a:avLst>
              <a:gd fmla="val 16667" name="adj"/>
            </a:avLst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Commissioning</a:t>
            </a:r>
            <a:endParaRPr b="1"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47" name="Google Shape;447;p36"/>
          <p:cNvSpPr/>
          <p:nvPr/>
        </p:nvSpPr>
        <p:spPr>
          <a:xfrm>
            <a:off x="4787075" y="2191845"/>
            <a:ext cx="3664200" cy="294300"/>
          </a:xfrm>
          <a:prstGeom prst="roundRect">
            <a:avLst>
              <a:gd fmla="val 16667" name="adj"/>
            </a:avLst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Operations</a:t>
            </a:r>
            <a:endParaRPr b="1"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34" name="Google Shape;434;p36"/>
          <p:cNvSpPr/>
          <p:nvPr/>
        </p:nvSpPr>
        <p:spPr>
          <a:xfrm>
            <a:off x="4787075" y="2733095"/>
            <a:ext cx="3664200" cy="294300"/>
          </a:xfrm>
          <a:prstGeom prst="roundRect">
            <a:avLst>
              <a:gd fmla="val 16667" name="adj"/>
            </a:avLst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Maintenance</a:t>
            </a:r>
            <a:endParaRPr b="1"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33" name="Google Shape;433;p36"/>
          <p:cNvSpPr/>
          <p:nvPr/>
        </p:nvSpPr>
        <p:spPr>
          <a:xfrm>
            <a:off x="4787075" y="1109345"/>
            <a:ext cx="3664200" cy="294300"/>
          </a:xfrm>
          <a:prstGeom prst="roundRect">
            <a:avLst>
              <a:gd fmla="val 16667" name="adj"/>
            </a:avLst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Manufacturing</a:t>
            </a:r>
            <a:endParaRPr b="1" sz="1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448" name="Google Shape;448;p36"/>
          <p:cNvGrpSpPr/>
          <p:nvPr/>
        </p:nvGrpSpPr>
        <p:grpSpPr>
          <a:xfrm>
            <a:off x="7243813" y="2047725"/>
            <a:ext cx="1097700" cy="238200"/>
            <a:chOff x="10591375" y="1056350"/>
            <a:chExt cx="1097700" cy="238200"/>
          </a:xfrm>
        </p:grpSpPr>
        <p:sp>
          <p:nvSpPr>
            <p:cNvPr id="449" name="Google Shape;449;p36"/>
            <p:cNvSpPr/>
            <p:nvPr/>
          </p:nvSpPr>
          <p:spPr>
            <a:xfrm>
              <a:off x="10591375" y="1056350"/>
              <a:ext cx="1097700" cy="238200"/>
            </a:xfrm>
            <a:prstGeom prst="roundRect">
              <a:avLst>
                <a:gd fmla="val 16667" name="adj"/>
              </a:avLst>
            </a:prstGeom>
            <a:solidFill>
              <a:srgbClr val="2AFFBB"/>
            </a:solidFill>
            <a:ln>
              <a:noFill/>
            </a:ln>
          </p:spPr>
          <p:txBody>
            <a:bodyPr anchorCtr="0" anchor="ctr" bIns="74000" lIns="74000" spcFirstLastPara="1" rIns="74000" wrap="square" tIns="74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71">
                  <a:solidFill>
                    <a:srgbClr val="023851"/>
                  </a:solidFill>
                  <a:latin typeface="Archivo"/>
                  <a:ea typeface="Archivo"/>
                  <a:cs typeface="Archivo"/>
                  <a:sym typeface="Archivo"/>
                </a:rPr>
                <a:t>SoH</a:t>
              </a:r>
              <a:endParaRPr b="1" sz="971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450" name="Google Shape;450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633969" y="1079050"/>
              <a:ext cx="192794" cy="1927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1" name="Google Shape;451;p36"/>
          <p:cNvGrpSpPr/>
          <p:nvPr/>
        </p:nvGrpSpPr>
        <p:grpSpPr>
          <a:xfrm>
            <a:off x="7243825" y="2560400"/>
            <a:ext cx="1294200" cy="238200"/>
            <a:chOff x="10591375" y="1403650"/>
            <a:chExt cx="1294200" cy="238200"/>
          </a:xfrm>
        </p:grpSpPr>
        <p:sp>
          <p:nvSpPr>
            <p:cNvPr id="452" name="Google Shape;452;p36"/>
            <p:cNvSpPr/>
            <p:nvPr/>
          </p:nvSpPr>
          <p:spPr>
            <a:xfrm>
              <a:off x="10591375" y="1403650"/>
              <a:ext cx="1294200" cy="238200"/>
            </a:xfrm>
            <a:prstGeom prst="roundRect">
              <a:avLst>
                <a:gd fmla="val 16667" name="adj"/>
              </a:avLst>
            </a:prstGeom>
            <a:solidFill>
              <a:srgbClr val="2AFFBB"/>
            </a:solidFill>
            <a:ln>
              <a:noFill/>
            </a:ln>
          </p:spPr>
          <p:txBody>
            <a:bodyPr anchorCtr="0" anchor="ctr" bIns="74000" lIns="74000" spcFirstLastPara="1" rIns="74000" wrap="square" tIns="74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71">
                  <a:solidFill>
                    <a:srgbClr val="023851"/>
                  </a:solidFill>
                  <a:latin typeface="Archivo"/>
                  <a:ea typeface="Archivo"/>
                  <a:cs typeface="Archivo"/>
                  <a:sym typeface="Archivo"/>
                </a:rPr>
                <a:t>Temperature</a:t>
              </a:r>
              <a:endParaRPr b="1" sz="971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453" name="Google Shape;453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633969" y="1426350"/>
              <a:ext cx="192794" cy="1927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" name="Google Shape;454;p36"/>
          <p:cNvGrpSpPr/>
          <p:nvPr/>
        </p:nvGrpSpPr>
        <p:grpSpPr>
          <a:xfrm>
            <a:off x="4948850" y="2411063"/>
            <a:ext cx="1097700" cy="238200"/>
            <a:chOff x="10591375" y="1750950"/>
            <a:chExt cx="1097700" cy="238200"/>
          </a:xfrm>
        </p:grpSpPr>
        <p:sp>
          <p:nvSpPr>
            <p:cNvPr id="455" name="Google Shape;455;p36"/>
            <p:cNvSpPr/>
            <p:nvPr/>
          </p:nvSpPr>
          <p:spPr>
            <a:xfrm>
              <a:off x="10591375" y="1750950"/>
              <a:ext cx="1097700" cy="238200"/>
            </a:xfrm>
            <a:prstGeom prst="roundRect">
              <a:avLst>
                <a:gd fmla="val 16667" name="adj"/>
              </a:avLst>
            </a:prstGeom>
            <a:solidFill>
              <a:srgbClr val="2AFFBB"/>
            </a:solidFill>
            <a:ln>
              <a:noFill/>
            </a:ln>
          </p:spPr>
          <p:txBody>
            <a:bodyPr anchorCtr="0" anchor="ctr" bIns="74000" lIns="74000" spcFirstLastPara="1" rIns="74000" wrap="square" tIns="74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71">
                  <a:solidFill>
                    <a:srgbClr val="023851"/>
                  </a:solidFill>
                  <a:latin typeface="Archivo"/>
                  <a:ea typeface="Archivo"/>
                  <a:cs typeface="Archivo"/>
                  <a:sym typeface="Archivo"/>
                </a:rPr>
                <a:t>Events</a:t>
              </a:r>
              <a:endParaRPr b="1" sz="971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pic>
          <p:nvPicPr>
            <p:cNvPr id="456" name="Google Shape;456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633969" y="1773650"/>
              <a:ext cx="192794" cy="1927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7" name="Google Shape;457;p36" title="Solaris Bus_Ladeinfrastruktur_Oliver Lang.jpg"/>
          <p:cNvPicPr preferRelativeResize="0"/>
          <p:nvPr/>
        </p:nvPicPr>
        <p:blipFill rotWithShape="1">
          <a:blip r:embed="rId8">
            <a:alphaModFix/>
          </a:blip>
          <a:srcRect b="0" l="0" r="23212" t="0"/>
          <a:stretch/>
        </p:blipFill>
        <p:spPr>
          <a:xfrm>
            <a:off x="-301275" y="1000525"/>
            <a:ext cx="3083458" cy="22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6075" y="879800"/>
            <a:ext cx="633150" cy="64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37"/>
          <p:cNvGrpSpPr/>
          <p:nvPr/>
        </p:nvGrpSpPr>
        <p:grpSpPr>
          <a:xfrm>
            <a:off x="6401370" y="1462740"/>
            <a:ext cx="645600" cy="1163100"/>
            <a:chOff x="713300" y="1248213"/>
            <a:chExt cx="645600" cy="1163100"/>
          </a:xfrm>
        </p:grpSpPr>
        <p:sp>
          <p:nvSpPr>
            <p:cNvPr id="464" name="Google Shape;464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2CFD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cxnSp>
          <p:nvCxnSpPr>
            <p:cNvPr id="465" name="Google Shape;465;p37"/>
            <p:cNvCxnSpPr>
              <a:stCxn id="464" idx="4"/>
            </p:cNvCxnSpPr>
            <p:nvPr/>
          </p:nvCxnSpPr>
          <p:spPr>
            <a:xfrm>
              <a:off x="1034000" y="1788813"/>
              <a:ext cx="4200" cy="622500"/>
            </a:xfrm>
            <a:prstGeom prst="straightConnector1">
              <a:avLst/>
            </a:prstGeom>
            <a:noFill/>
            <a:ln cap="flat" cmpd="sng" w="28575">
              <a:solidFill>
                <a:srgbClr val="2CFDB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66" name="Google Shape;466;p37"/>
            <p:cNvSpPr txBox="1"/>
            <p:nvPr/>
          </p:nvSpPr>
          <p:spPr>
            <a:xfrm>
              <a:off x="713300" y="1371375"/>
              <a:ext cx="645600" cy="2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QA</a:t>
              </a:r>
              <a:endParaRPr b="1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  <p:sp>
        <p:nvSpPr>
          <p:cNvPr id="467" name="Google Shape;467;p37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Heavy-duty vehicles, existing data lakes, complex IT landscapes</a:t>
            </a:r>
            <a:endParaRPr/>
          </a:p>
        </p:txBody>
      </p:sp>
      <p:sp>
        <p:nvSpPr>
          <p:cNvPr id="468" name="Google Shape;468;p37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 #2 — DBP as a Data Orchestration Layer</a:t>
            </a:r>
            <a:endParaRPr/>
          </a:p>
        </p:txBody>
      </p:sp>
      <p:sp>
        <p:nvSpPr>
          <p:cNvPr id="469" name="Google Shape;469;p37"/>
          <p:cNvSpPr/>
          <p:nvPr/>
        </p:nvSpPr>
        <p:spPr>
          <a:xfrm>
            <a:off x="4567500" y="1203500"/>
            <a:ext cx="9000" cy="295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70" name="Google Shape;470;p37"/>
          <p:cNvSpPr/>
          <p:nvPr/>
        </p:nvSpPr>
        <p:spPr>
          <a:xfrm>
            <a:off x="4787075" y="2428295"/>
            <a:ext cx="3664200" cy="294300"/>
          </a:xfrm>
          <a:prstGeom prst="roundRect">
            <a:avLst>
              <a:gd fmla="val 16667" name="adj"/>
            </a:avLst>
          </a:prstGeom>
          <a:solidFill>
            <a:srgbClr val="2CFD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rchivo"/>
                <a:ea typeface="Archivo"/>
                <a:cs typeface="Archivo"/>
                <a:sym typeface="Archivo"/>
              </a:rPr>
              <a:t>Data lake</a:t>
            </a:r>
            <a:endParaRPr b="1" sz="12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71" name="Google Shape;471;p37"/>
          <p:cNvSpPr/>
          <p:nvPr/>
        </p:nvSpPr>
        <p:spPr>
          <a:xfrm>
            <a:off x="4787075" y="2791266"/>
            <a:ext cx="3664200" cy="622500"/>
          </a:xfrm>
          <a:prstGeom prst="roundRect">
            <a:avLst>
              <a:gd fmla="val 16667" name="adj"/>
            </a:avLst>
          </a:prstGeom>
          <a:solidFill>
            <a:srgbClr val="0238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472" name="Google Shape;472;p37"/>
          <p:cNvGrpSpPr/>
          <p:nvPr/>
        </p:nvGrpSpPr>
        <p:grpSpPr>
          <a:xfrm>
            <a:off x="4787075" y="1462740"/>
            <a:ext cx="645600" cy="1163100"/>
            <a:chOff x="713300" y="1248213"/>
            <a:chExt cx="645600" cy="1163100"/>
          </a:xfrm>
        </p:grpSpPr>
        <p:sp>
          <p:nvSpPr>
            <p:cNvPr id="473" name="Google Shape;473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2CFD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cxnSp>
          <p:nvCxnSpPr>
            <p:cNvPr id="474" name="Google Shape;474;p37"/>
            <p:cNvCxnSpPr>
              <a:stCxn id="473" idx="4"/>
            </p:cNvCxnSpPr>
            <p:nvPr/>
          </p:nvCxnSpPr>
          <p:spPr>
            <a:xfrm>
              <a:off x="1034000" y="1788813"/>
              <a:ext cx="4200" cy="622500"/>
            </a:xfrm>
            <a:prstGeom prst="straightConnector1">
              <a:avLst/>
            </a:prstGeom>
            <a:noFill/>
            <a:ln cap="flat" cmpd="sng" w="28575">
              <a:solidFill>
                <a:srgbClr val="2CFDB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5" name="Google Shape;475;p37"/>
            <p:cNvSpPr txBox="1"/>
            <p:nvPr/>
          </p:nvSpPr>
          <p:spPr>
            <a:xfrm>
              <a:off x="713300" y="1371375"/>
              <a:ext cx="645600" cy="2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ERP</a:t>
              </a:r>
              <a:endParaRPr b="1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  <p:grpSp>
        <p:nvGrpSpPr>
          <p:cNvPr id="476" name="Google Shape;476;p37"/>
          <p:cNvGrpSpPr/>
          <p:nvPr/>
        </p:nvGrpSpPr>
        <p:grpSpPr>
          <a:xfrm>
            <a:off x="5594222" y="904969"/>
            <a:ext cx="645600" cy="1729500"/>
            <a:chOff x="713300" y="1248213"/>
            <a:chExt cx="645600" cy="1729500"/>
          </a:xfrm>
        </p:grpSpPr>
        <p:sp>
          <p:nvSpPr>
            <p:cNvPr id="477" name="Google Shape;477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2CFD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cxnSp>
          <p:nvCxnSpPr>
            <p:cNvPr id="478" name="Google Shape;478;p37"/>
            <p:cNvCxnSpPr>
              <a:stCxn id="477" idx="4"/>
            </p:cNvCxnSpPr>
            <p:nvPr/>
          </p:nvCxnSpPr>
          <p:spPr>
            <a:xfrm>
              <a:off x="1034000" y="1788813"/>
              <a:ext cx="3300" cy="1188900"/>
            </a:xfrm>
            <a:prstGeom prst="straightConnector1">
              <a:avLst/>
            </a:prstGeom>
            <a:noFill/>
            <a:ln cap="flat" cmpd="sng" w="28575">
              <a:solidFill>
                <a:srgbClr val="2CFDB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9" name="Google Shape;479;p37"/>
            <p:cNvSpPr txBox="1"/>
            <p:nvPr/>
          </p:nvSpPr>
          <p:spPr>
            <a:xfrm>
              <a:off x="713300" y="1371375"/>
              <a:ext cx="645600" cy="2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MES</a:t>
              </a:r>
              <a:endParaRPr b="1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  <p:grpSp>
        <p:nvGrpSpPr>
          <p:cNvPr id="480" name="Google Shape;480;p37"/>
          <p:cNvGrpSpPr/>
          <p:nvPr/>
        </p:nvGrpSpPr>
        <p:grpSpPr>
          <a:xfrm>
            <a:off x="7208517" y="904969"/>
            <a:ext cx="540600" cy="1729200"/>
            <a:chOff x="763700" y="1248213"/>
            <a:chExt cx="540600" cy="1729200"/>
          </a:xfrm>
        </p:grpSpPr>
        <p:sp>
          <p:nvSpPr>
            <p:cNvPr id="481" name="Google Shape;481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2CFD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cxnSp>
          <p:nvCxnSpPr>
            <p:cNvPr id="482" name="Google Shape;482;p37"/>
            <p:cNvCxnSpPr/>
            <p:nvPr/>
          </p:nvCxnSpPr>
          <p:spPr>
            <a:xfrm>
              <a:off x="1034000" y="1788813"/>
              <a:ext cx="7500" cy="1188600"/>
            </a:xfrm>
            <a:prstGeom prst="straightConnector1">
              <a:avLst/>
            </a:prstGeom>
            <a:noFill/>
            <a:ln cap="flat" cmpd="sng" w="28575">
              <a:solidFill>
                <a:srgbClr val="2CFDB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83" name="Google Shape;483;p37"/>
          <p:cNvGrpSpPr/>
          <p:nvPr/>
        </p:nvGrpSpPr>
        <p:grpSpPr>
          <a:xfrm>
            <a:off x="7910664" y="1462740"/>
            <a:ext cx="540600" cy="1163100"/>
            <a:chOff x="763700" y="1248213"/>
            <a:chExt cx="540600" cy="1163100"/>
          </a:xfrm>
        </p:grpSpPr>
        <p:sp>
          <p:nvSpPr>
            <p:cNvPr id="484" name="Google Shape;484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2CFD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cxnSp>
          <p:nvCxnSpPr>
            <p:cNvPr id="485" name="Google Shape;485;p37"/>
            <p:cNvCxnSpPr>
              <a:stCxn id="484" idx="4"/>
            </p:cNvCxnSpPr>
            <p:nvPr/>
          </p:nvCxnSpPr>
          <p:spPr>
            <a:xfrm>
              <a:off x="1034000" y="1788813"/>
              <a:ext cx="4200" cy="622500"/>
            </a:xfrm>
            <a:prstGeom prst="straightConnector1">
              <a:avLst/>
            </a:prstGeom>
            <a:noFill/>
            <a:ln cap="flat" cmpd="sng" w="28575">
              <a:solidFill>
                <a:srgbClr val="2CFDB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486" name="Google Shape;486;p37" title="VERA Logo 2 – 1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987" y="2848791"/>
            <a:ext cx="1082375" cy="4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7"/>
          <p:cNvSpPr txBox="1"/>
          <p:nvPr/>
        </p:nvSpPr>
        <p:spPr>
          <a:xfrm>
            <a:off x="7839548" y="1968138"/>
            <a:ext cx="7467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Recyclers</a:t>
            </a:r>
            <a:endParaRPr sz="10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8" name="Google Shape;488;p37"/>
          <p:cNvSpPr txBox="1"/>
          <p:nvPr/>
        </p:nvSpPr>
        <p:spPr>
          <a:xfrm>
            <a:off x="7105473" y="1392813"/>
            <a:ext cx="7467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rPr>
              <a:t>Suppliers</a:t>
            </a:r>
            <a:endParaRPr sz="1000">
              <a:solidFill>
                <a:srgbClr val="02385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89" name="Google Shape;48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5679" y="1572162"/>
            <a:ext cx="332897" cy="33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2369" y="1002725"/>
            <a:ext cx="332897" cy="33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1636" y="3300021"/>
            <a:ext cx="2065085" cy="1163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37"/>
          <p:cNvGrpSpPr/>
          <p:nvPr/>
        </p:nvGrpSpPr>
        <p:grpSpPr>
          <a:xfrm>
            <a:off x="516075" y="1135316"/>
            <a:ext cx="645600" cy="540600"/>
            <a:chOff x="713300" y="1248213"/>
            <a:chExt cx="645600" cy="540600"/>
          </a:xfrm>
        </p:grpSpPr>
        <p:sp>
          <p:nvSpPr>
            <p:cNvPr id="493" name="Google Shape;493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494" name="Google Shape;494;p37"/>
            <p:cNvSpPr txBox="1"/>
            <p:nvPr/>
          </p:nvSpPr>
          <p:spPr>
            <a:xfrm>
              <a:off x="713300" y="1371375"/>
              <a:ext cx="645600" cy="2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8D8D8"/>
                  </a:solidFill>
                  <a:latin typeface="Archivo"/>
                  <a:ea typeface="Archivo"/>
                  <a:cs typeface="Archivo"/>
                  <a:sym typeface="Archivo"/>
                </a:rPr>
                <a:t>ERP</a:t>
              </a:r>
              <a:endParaRPr b="1">
                <a:solidFill>
                  <a:srgbClr val="D8D8D8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  <p:grpSp>
        <p:nvGrpSpPr>
          <p:cNvPr id="495" name="Google Shape;495;p37"/>
          <p:cNvGrpSpPr/>
          <p:nvPr/>
        </p:nvGrpSpPr>
        <p:grpSpPr>
          <a:xfrm>
            <a:off x="916229" y="2107746"/>
            <a:ext cx="645600" cy="540600"/>
            <a:chOff x="713300" y="1248213"/>
            <a:chExt cx="645600" cy="540600"/>
          </a:xfrm>
        </p:grpSpPr>
        <p:sp>
          <p:nvSpPr>
            <p:cNvPr id="496" name="Google Shape;496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497" name="Google Shape;497;p37"/>
            <p:cNvSpPr txBox="1"/>
            <p:nvPr/>
          </p:nvSpPr>
          <p:spPr>
            <a:xfrm>
              <a:off x="713300" y="1371375"/>
              <a:ext cx="645600" cy="2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8D8D8"/>
                  </a:solidFill>
                  <a:latin typeface="Archivo"/>
                  <a:ea typeface="Archivo"/>
                  <a:cs typeface="Archivo"/>
                  <a:sym typeface="Archivo"/>
                </a:rPr>
                <a:t>MES</a:t>
              </a:r>
              <a:r>
                <a:rPr b="1" lang="en">
                  <a:solidFill>
                    <a:srgbClr val="023852"/>
                  </a:solidFill>
                  <a:latin typeface="Archivo"/>
                  <a:ea typeface="Archivo"/>
                  <a:cs typeface="Archivo"/>
                  <a:sym typeface="Archivo"/>
                </a:rPr>
                <a:t> </a:t>
              </a:r>
              <a:endParaRPr b="1">
                <a:solidFill>
                  <a:srgbClr val="023852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  <p:grpSp>
        <p:nvGrpSpPr>
          <p:cNvPr id="498" name="Google Shape;498;p37"/>
          <p:cNvGrpSpPr/>
          <p:nvPr/>
        </p:nvGrpSpPr>
        <p:grpSpPr>
          <a:xfrm>
            <a:off x="1734520" y="1110207"/>
            <a:ext cx="645600" cy="540600"/>
            <a:chOff x="713300" y="1248213"/>
            <a:chExt cx="645600" cy="540600"/>
          </a:xfrm>
        </p:grpSpPr>
        <p:sp>
          <p:nvSpPr>
            <p:cNvPr id="499" name="Google Shape;499;p37"/>
            <p:cNvSpPr/>
            <p:nvPr/>
          </p:nvSpPr>
          <p:spPr>
            <a:xfrm>
              <a:off x="763700" y="1248213"/>
              <a:ext cx="540600" cy="5406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500" name="Google Shape;500;p37"/>
            <p:cNvSpPr txBox="1"/>
            <p:nvPr/>
          </p:nvSpPr>
          <p:spPr>
            <a:xfrm>
              <a:off x="713300" y="1371375"/>
              <a:ext cx="645600" cy="2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D8D8D8"/>
                  </a:solidFill>
                  <a:latin typeface="Archivo"/>
                  <a:ea typeface="Archivo"/>
                  <a:cs typeface="Archivo"/>
                  <a:sym typeface="Archivo"/>
                </a:rPr>
                <a:t>QA</a:t>
              </a:r>
              <a:endParaRPr b="1">
                <a:solidFill>
                  <a:srgbClr val="D8D8D8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</p:grpSp>
      <p:sp>
        <p:nvSpPr>
          <p:cNvPr id="501" name="Google Shape;501;p37"/>
          <p:cNvSpPr/>
          <p:nvPr/>
        </p:nvSpPr>
        <p:spPr>
          <a:xfrm>
            <a:off x="3086736" y="1273946"/>
            <a:ext cx="540600" cy="5406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2" name="Google Shape;502;p37"/>
          <p:cNvSpPr/>
          <p:nvPr/>
        </p:nvSpPr>
        <p:spPr>
          <a:xfrm>
            <a:off x="3629364" y="2363441"/>
            <a:ext cx="540600" cy="5406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3" name="Google Shape;503;p37"/>
          <p:cNvSpPr/>
          <p:nvPr/>
        </p:nvSpPr>
        <p:spPr>
          <a:xfrm>
            <a:off x="677900" y="3216136"/>
            <a:ext cx="3664200" cy="1254600"/>
          </a:xfrm>
          <a:prstGeom prst="roundRect">
            <a:avLst>
              <a:gd fmla="val 1097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634325" y="3216136"/>
            <a:ext cx="35961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72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Core Challenges</a:t>
            </a:r>
            <a:endParaRPr b="1" sz="1000">
              <a:solidFill>
                <a:srgbClr val="02385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b="1"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Information scattered</a:t>
            </a: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 across ERP, MES, suppliers.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Lifecycle data needs </a:t>
            </a:r>
            <a:r>
              <a:rPr b="1"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continuous, automated updates</a:t>
            </a: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.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Millions of batteries, </a:t>
            </a:r>
            <a:r>
              <a:rPr b="1"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secure sharing</a:t>
            </a: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 across partners.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505" name="Google Shape;505;p37"/>
          <p:cNvCxnSpPr/>
          <p:nvPr/>
        </p:nvCxnSpPr>
        <p:spPr>
          <a:xfrm>
            <a:off x="1060700" y="1540525"/>
            <a:ext cx="1470900" cy="10080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06" name="Google Shape;506;p37"/>
          <p:cNvCxnSpPr>
            <a:stCxn id="497" idx="3"/>
          </p:cNvCxnSpPr>
          <p:nvPr/>
        </p:nvCxnSpPr>
        <p:spPr>
          <a:xfrm>
            <a:off x="1561829" y="2378058"/>
            <a:ext cx="883800" cy="1020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07" name="Google Shape;507;p37"/>
          <p:cNvCxnSpPr>
            <a:stCxn id="499" idx="4"/>
          </p:cNvCxnSpPr>
          <p:nvPr/>
        </p:nvCxnSpPr>
        <p:spPr>
          <a:xfrm>
            <a:off x="2055220" y="1650807"/>
            <a:ext cx="450600" cy="8376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08" name="Google Shape;508;p37"/>
          <p:cNvCxnSpPr/>
          <p:nvPr/>
        </p:nvCxnSpPr>
        <p:spPr>
          <a:xfrm flipH="1">
            <a:off x="2557300" y="1699050"/>
            <a:ext cx="617700" cy="8325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09" name="Google Shape;509;p37"/>
          <p:cNvCxnSpPr>
            <a:stCxn id="510" idx="1"/>
          </p:cNvCxnSpPr>
          <p:nvPr/>
        </p:nvCxnSpPr>
        <p:spPr>
          <a:xfrm rot="10800000">
            <a:off x="2514264" y="2514354"/>
            <a:ext cx="1064700" cy="1194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511" name="Google Shape;511;p37"/>
          <p:cNvPicPr preferRelativeResize="0"/>
          <p:nvPr/>
        </p:nvPicPr>
        <p:blipFill rotWithShape="1">
          <a:blip r:embed="rId7">
            <a:alphaModFix/>
          </a:blip>
          <a:srcRect b="20478" l="0" r="0" t="20993"/>
          <a:stretch/>
        </p:blipFill>
        <p:spPr>
          <a:xfrm>
            <a:off x="1484600" y="2295738"/>
            <a:ext cx="2050800" cy="67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7"/>
          <p:cNvSpPr txBox="1"/>
          <p:nvPr/>
        </p:nvSpPr>
        <p:spPr>
          <a:xfrm>
            <a:off x="3532511" y="2109925"/>
            <a:ext cx="7467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8D8D8"/>
                </a:solidFill>
                <a:latin typeface="Archivo"/>
                <a:ea typeface="Archivo"/>
                <a:cs typeface="Archivo"/>
                <a:sym typeface="Archivo"/>
              </a:rPr>
              <a:t>Recyclers</a:t>
            </a:r>
            <a:endParaRPr sz="1000">
              <a:solidFill>
                <a:srgbClr val="D8D8D8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13" name="Google Shape;513;p37"/>
          <p:cNvSpPr txBox="1"/>
          <p:nvPr/>
        </p:nvSpPr>
        <p:spPr>
          <a:xfrm>
            <a:off x="2983686" y="1752563"/>
            <a:ext cx="7467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8D8D8"/>
                </a:solidFill>
                <a:latin typeface="Archivo"/>
                <a:ea typeface="Archivo"/>
                <a:cs typeface="Archivo"/>
                <a:sym typeface="Archivo"/>
              </a:rPr>
              <a:t>Suppliers</a:t>
            </a:r>
            <a:endParaRPr sz="1000">
              <a:solidFill>
                <a:srgbClr val="D8D8D8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14" name="Google Shape;514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39392" y="2467287"/>
            <a:ext cx="332897" cy="33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90582" y="1397412"/>
            <a:ext cx="332897" cy="33288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7"/>
          <p:cNvSpPr/>
          <p:nvPr/>
        </p:nvSpPr>
        <p:spPr>
          <a:xfrm>
            <a:off x="7310125" y="3399016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17" name="Google Shape;517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05156" y="3594047"/>
            <a:ext cx="575034" cy="57502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7"/>
          <p:cNvSpPr txBox="1"/>
          <p:nvPr/>
        </p:nvSpPr>
        <p:spPr>
          <a:xfrm>
            <a:off x="4576500" y="4356850"/>
            <a:ext cx="432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Archivo"/>
                <a:ea typeface="Archivo"/>
                <a:cs typeface="Archivo"/>
                <a:sym typeface="Archivo"/>
              </a:rPr>
              <a:t>Live deployments • OEM IT • No greenfield assumptions</a:t>
            </a:r>
            <a:endParaRPr b="1" sz="1000"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3" name="Google Shape;523;p38"/>
          <p:cNvCxnSpPr/>
          <p:nvPr/>
        </p:nvCxnSpPr>
        <p:spPr>
          <a:xfrm>
            <a:off x="936475" y="2555950"/>
            <a:ext cx="1470900" cy="90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24" name="Google Shape;524;p38"/>
          <p:cNvSpPr txBox="1"/>
          <p:nvPr>
            <p:ph type="title"/>
          </p:nvPr>
        </p:nvSpPr>
        <p:spPr>
          <a:xfrm>
            <a:off x="420600" y="310174"/>
            <a:ext cx="6970500" cy="1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Truck batteries transitioning into stationary energy storage.</a:t>
            </a:r>
            <a:endParaRPr/>
          </a:p>
        </p:txBody>
      </p:sp>
      <p:sp>
        <p:nvSpPr>
          <p:cNvPr id="525" name="Google Shape;525;p38"/>
          <p:cNvSpPr txBox="1"/>
          <p:nvPr>
            <p:ph idx="2" type="title"/>
          </p:nvPr>
        </p:nvSpPr>
        <p:spPr>
          <a:xfrm>
            <a:off x="416525" y="465275"/>
            <a:ext cx="69705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 #3 — DBP as a Circularity Enabler</a:t>
            </a:r>
            <a:endParaRPr/>
          </a:p>
        </p:txBody>
      </p:sp>
      <p:sp>
        <p:nvSpPr>
          <p:cNvPr id="526" name="Google Shape;526;p38"/>
          <p:cNvSpPr/>
          <p:nvPr/>
        </p:nvSpPr>
        <p:spPr>
          <a:xfrm>
            <a:off x="4567500" y="1203500"/>
            <a:ext cx="9000" cy="295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27" name="Google Shape;527;p38"/>
          <p:cNvSpPr/>
          <p:nvPr/>
        </p:nvSpPr>
        <p:spPr>
          <a:xfrm>
            <a:off x="677900" y="3216136"/>
            <a:ext cx="3664200" cy="1254600"/>
          </a:xfrm>
          <a:prstGeom prst="roundRect">
            <a:avLst>
              <a:gd fmla="val 1097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28" name="Google Shape;528;p38"/>
          <p:cNvSpPr txBox="1"/>
          <p:nvPr/>
        </p:nvSpPr>
        <p:spPr>
          <a:xfrm>
            <a:off x="634325" y="3216136"/>
            <a:ext cx="35961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72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23851"/>
                </a:solidFill>
                <a:latin typeface="Archivo"/>
                <a:ea typeface="Archivo"/>
                <a:cs typeface="Archivo"/>
                <a:sym typeface="Archivo"/>
              </a:rPr>
              <a:t>Core Challenges</a:t>
            </a:r>
            <a:endParaRPr b="1" sz="1000">
              <a:solidFill>
                <a:srgbClr val="02385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b="1"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Ownership, use case, and regulation all change — trust must remain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Passports designed only for first life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00299" lvl="0" marL="208799" marR="72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2B38"/>
              </a:buClr>
              <a:buSzPts val="1000"/>
              <a:buFont typeface="Archivo"/>
              <a:buChar char="●"/>
            </a:pPr>
            <a:r>
              <a:rPr lang="en" sz="1000">
                <a:solidFill>
                  <a:srgbClr val="192B38"/>
                </a:solidFill>
                <a:latin typeface="Archivo"/>
                <a:ea typeface="Archivo"/>
                <a:cs typeface="Archivo"/>
                <a:sym typeface="Archivo"/>
              </a:rPr>
              <a:t>Without a DBP, second life does not scale</a:t>
            </a:r>
            <a:endParaRPr sz="1000">
              <a:solidFill>
                <a:srgbClr val="192B38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29" name="Google Shape;529;p38"/>
          <p:cNvPicPr preferRelativeResize="0"/>
          <p:nvPr/>
        </p:nvPicPr>
        <p:blipFill rotWithShape="1">
          <a:blip r:embed="rId3">
            <a:alphaModFix/>
          </a:blip>
          <a:srcRect b="20483" l="17969" r="16400" t="20992"/>
          <a:stretch/>
        </p:blipFill>
        <p:spPr>
          <a:xfrm>
            <a:off x="416525" y="2297410"/>
            <a:ext cx="1092499" cy="5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8" title="Gemini_Generated_Image_cae4lucae4lucae4 (1).png"/>
          <p:cNvPicPr preferRelativeResize="0"/>
          <p:nvPr/>
        </p:nvPicPr>
        <p:blipFill rotWithShape="1">
          <a:blip r:embed="rId4">
            <a:alphaModFix/>
          </a:blip>
          <a:srcRect b="0" l="3587" r="6718" t="0"/>
          <a:stretch/>
        </p:blipFill>
        <p:spPr>
          <a:xfrm>
            <a:off x="4938400" y="1002350"/>
            <a:ext cx="3652500" cy="22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8" title="ChatGPT Image Jan 29, 2026 at 01_21_52 AM.png"/>
          <p:cNvPicPr preferRelativeResize="0"/>
          <p:nvPr/>
        </p:nvPicPr>
        <p:blipFill rotWithShape="1">
          <a:blip r:embed="rId5">
            <a:alphaModFix/>
          </a:blip>
          <a:srcRect b="36403" l="0" r="0" t="26366"/>
          <a:stretch/>
        </p:blipFill>
        <p:spPr>
          <a:xfrm>
            <a:off x="416525" y="1002350"/>
            <a:ext cx="4095602" cy="10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1636" y="3268962"/>
            <a:ext cx="2065085" cy="116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8"/>
          <p:cNvPicPr preferRelativeResize="0"/>
          <p:nvPr/>
        </p:nvPicPr>
        <p:blipFill rotWithShape="1">
          <a:blip r:embed="rId3">
            <a:alphaModFix/>
          </a:blip>
          <a:srcRect b="20483" l="17969" r="16400" t="20992"/>
          <a:stretch/>
        </p:blipFill>
        <p:spPr>
          <a:xfrm>
            <a:off x="1886125" y="2297410"/>
            <a:ext cx="1092499" cy="5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8"/>
          <p:cNvSpPr/>
          <p:nvPr/>
        </p:nvSpPr>
        <p:spPr>
          <a:xfrm rot="-5400000">
            <a:off x="755775" y="1946400"/>
            <a:ext cx="414000" cy="372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2AFE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35" name="Google Shape;535;p38"/>
          <p:cNvSpPr/>
          <p:nvPr/>
        </p:nvSpPr>
        <p:spPr>
          <a:xfrm rot="-5400000">
            <a:off x="2225375" y="1946400"/>
            <a:ext cx="414000" cy="372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2AFE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36" name="Google Shape;536;p38"/>
          <p:cNvSpPr/>
          <p:nvPr/>
        </p:nvSpPr>
        <p:spPr>
          <a:xfrm>
            <a:off x="7310125" y="3367957"/>
            <a:ext cx="965100" cy="965100"/>
          </a:xfrm>
          <a:prstGeom prst="ellipse">
            <a:avLst/>
          </a:prstGeom>
          <a:solidFill>
            <a:srgbClr val="2CF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37" name="Google Shape;537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05140" y="3562980"/>
            <a:ext cx="575034" cy="57502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8"/>
          <p:cNvSpPr txBox="1"/>
          <p:nvPr/>
        </p:nvSpPr>
        <p:spPr>
          <a:xfrm>
            <a:off x="4576500" y="4356850"/>
            <a:ext cx="432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Archivo"/>
                <a:ea typeface="Archivo"/>
                <a:cs typeface="Archivo"/>
                <a:sym typeface="Archivo"/>
              </a:rPr>
              <a:t>Live second-life systems • Mobility → Energy • Asset continuity</a:t>
            </a:r>
            <a:endParaRPr b="1" sz="10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39" name="Google Shape;539;p38"/>
          <p:cNvSpPr txBox="1"/>
          <p:nvPr/>
        </p:nvSpPr>
        <p:spPr>
          <a:xfrm>
            <a:off x="6803500" y="2846075"/>
            <a:ext cx="160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AFEBD"/>
                </a:solidFill>
                <a:latin typeface="Archivo"/>
                <a:ea typeface="Archivo"/>
                <a:cs typeface="Archivo"/>
                <a:sym typeface="Archivo"/>
              </a:rPr>
              <a:t>New owner, new use</a:t>
            </a:r>
            <a:endParaRPr b="1" sz="1000">
              <a:solidFill>
                <a:srgbClr val="2AFEBD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2BFEB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